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286" r:id="rId5"/>
    <p:sldId id="2270" r:id="rId6"/>
    <p:sldId id="2325" r:id="rId7"/>
    <p:sldId id="2322" r:id="rId8"/>
    <p:sldId id="2323" r:id="rId9"/>
    <p:sldId id="2272" r:id="rId10"/>
    <p:sldId id="2326" r:id="rId11"/>
    <p:sldId id="264" r:id="rId12"/>
    <p:sldId id="2328" r:id="rId13"/>
    <p:sldId id="2333" r:id="rId14"/>
    <p:sldId id="2334" r:id="rId15"/>
    <p:sldId id="2335" r:id="rId16"/>
    <p:sldId id="2327" r:id="rId17"/>
    <p:sldId id="2329" r:id="rId18"/>
    <p:sldId id="2330" r:id="rId19"/>
    <p:sldId id="2331" r:id="rId20"/>
    <p:sldId id="2332" r:id="rId21"/>
    <p:sldId id="2336" r:id="rId22"/>
    <p:sldId id="2337" r:id="rId23"/>
    <p:sldId id="2339" r:id="rId24"/>
    <p:sldId id="270" r:id="rId25"/>
    <p:sldId id="2341" r:id="rId26"/>
    <p:sldId id="2343" r:id="rId27"/>
    <p:sldId id="2345" r:id="rId28"/>
    <p:sldId id="2342" r:id="rId29"/>
    <p:sldId id="2344" r:id="rId30"/>
    <p:sldId id="282"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1pPr>
    <a:lvl2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2pPr>
    <a:lvl3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3pPr>
    <a:lvl4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4pPr>
    <a:lvl5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5pPr>
    <a:lvl6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6pPr>
    <a:lvl7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7pPr>
    <a:lvl8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8pPr>
    <a:lvl9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15:guide id="1" orient="horz" pos="4328" userDrawn="1">
          <p15:clr>
            <a:srgbClr val="A4A3A4"/>
          </p15:clr>
        </p15:guide>
        <p15:guide id="2" pos="976" userDrawn="1">
          <p15:clr>
            <a:srgbClr val="A4A3A4"/>
          </p15:clr>
        </p15:guide>
        <p15:guide id="3" pos="7680" userDrawn="1">
          <p15:clr>
            <a:srgbClr val="A4A3A4"/>
          </p15:clr>
        </p15:guide>
        <p15:guide id="4" pos="4000" userDrawn="1">
          <p15:clr>
            <a:srgbClr val="A4A3A4"/>
          </p15:clr>
        </p15:guide>
        <p15:guide id="5" pos="196" userDrawn="1">
          <p15:clr>
            <a:srgbClr val="A4A3A4"/>
          </p15:clr>
        </p15:guide>
        <p15:guide id="6" pos="15164" userDrawn="1">
          <p15:clr>
            <a:srgbClr val="A4A3A4"/>
          </p15:clr>
        </p15:guide>
        <p15:guide id="7" pos="11584" userDrawn="1">
          <p15:clr>
            <a:srgbClr val="A4A3A4"/>
          </p15:clr>
        </p15:guide>
        <p15:guide id="8" pos="63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7BE2"/>
    <a:srgbClr val="BEBFBF"/>
    <a:srgbClr val="1D57D8"/>
    <a:srgbClr val="0C7BE0"/>
    <a:srgbClr val="464646"/>
    <a:srgbClr val="2E86F7"/>
    <a:srgbClr val="2350E9"/>
    <a:srgbClr val="071CD8"/>
    <a:srgbClr val="113AE2"/>
    <a:srgbClr val="DBA5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9"/>
    <p:restoredTop sz="82697"/>
  </p:normalViewPr>
  <p:slideViewPr>
    <p:cSldViewPr snapToGrid="0" showGuides="1">
      <p:cViewPr>
        <p:scale>
          <a:sx n="47" d="100"/>
          <a:sy n="47" d="100"/>
        </p:scale>
        <p:origin x="1688" y="968"/>
      </p:cViewPr>
      <p:guideLst>
        <p:guide orient="horz" pos="4328"/>
        <p:guide pos="976"/>
        <p:guide pos="7680"/>
        <p:guide pos="4000"/>
        <p:guide pos="196"/>
        <p:guide pos="15164"/>
        <p:guide pos="11584"/>
        <p:guide pos="636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7DE47B1-2E04-234A-B663-56E47290EFF2}" type="doc">
      <dgm:prSet loTypeId="urn:microsoft.com/office/officeart/2005/8/layout/venn1" loCatId="" qsTypeId="urn:microsoft.com/office/officeart/2005/8/quickstyle/simple4" qsCatId="simple" csTypeId="urn:microsoft.com/office/officeart/2005/8/colors/accent1_2" csCatId="accent1" phldr="1"/>
      <dgm:spPr/>
    </dgm:pt>
    <dgm:pt modelId="{84D2CEE1-F73D-2C47-8FD2-A18795B5BB66}">
      <dgm:prSet phldrT="[文本]" custT="1"/>
      <dgm:spPr>
        <a:gradFill rotWithShape="0">
          <a:gsLst>
            <a:gs pos="0">
              <a:srgbClr val="0C7BE0"/>
            </a:gs>
            <a:gs pos="100000">
              <a:schemeClr val="accent1">
                <a:alpha val="50000"/>
                <a:hueOff val="0"/>
                <a:satOff val="0"/>
                <a:lumOff val="0"/>
                <a:alphaOff val="0"/>
                <a:tint val="50000"/>
                <a:shade val="100000"/>
                <a:satMod val="350000"/>
              </a:schemeClr>
            </a:gs>
          </a:gsLst>
        </a:gradFill>
      </dgm:spPr>
      <dgm:t>
        <a:bodyPr/>
        <a:lstStyle/>
        <a:p>
          <a:r>
            <a:rPr lang="zh-CN" altLang="en-US" sz="4000" dirty="0">
              <a:latin typeface="微软雅黑" panose="020B0503020204020204" pitchFamily="34" charset="-122"/>
              <a:ea typeface="微软雅黑" panose="020B0503020204020204" pitchFamily="34" charset="-122"/>
            </a:rPr>
            <a:t>人</a:t>
          </a:r>
        </a:p>
      </dgm:t>
    </dgm:pt>
    <dgm:pt modelId="{E42AB5FF-0DE6-2044-B7A0-6390641B4CFC}" cxnId="{924EAD93-50A2-9C48-8823-D909E8A71C8F}" type="parTrans">
      <dgm:prSet/>
      <dgm:spPr/>
      <dgm:t>
        <a:bodyPr/>
        <a:lstStyle/>
        <a:p>
          <a:endParaRPr lang="zh-CN" altLang="en-US"/>
        </a:p>
      </dgm:t>
    </dgm:pt>
    <dgm:pt modelId="{0765EC45-6A42-0847-9863-FBADEEA191A7}" cxnId="{924EAD93-50A2-9C48-8823-D909E8A71C8F}" type="sibTrans">
      <dgm:prSet/>
      <dgm:spPr/>
      <dgm:t>
        <a:bodyPr/>
        <a:lstStyle/>
        <a:p>
          <a:endParaRPr lang="zh-CN" altLang="en-US"/>
        </a:p>
      </dgm:t>
    </dgm:pt>
    <dgm:pt modelId="{EE638FA1-5AFE-3048-B16B-36D1635CC355}">
      <dgm:prSet phldrT="[文本]" custT="1"/>
      <dgm:spPr>
        <a:gradFill rotWithShape="0">
          <a:gsLst>
            <a:gs pos="0">
              <a:srgbClr val="0C7BE0"/>
            </a:gs>
            <a:gs pos="100000">
              <a:schemeClr val="accent1">
                <a:alpha val="50000"/>
                <a:hueOff val="0"/>
                <a:satOff val="0"/>
                <a:lumOff val="0"/>
                <a:alphaOff val="0"/>
                <a:tint val="50000"/>
                <a:shade val="100000"/>
                <a:satMod val="350000"/>
              </a:schemeClr>
            </a:gs>
          </a:gsLst>
        </a:gradFill>
      </dgm:spPr>
      <dgm:t>
        <a:bodyPr/>
        <a:lstStyle/>
        <a:p>
          <a:r>
            <a:rPr lang="zh-CN" altLang="en-US" sz="4000" dirty="0">
              <a:latin typeface="微软雅黑" panose="020B0503020204020204" pitchFamily="34" charset="-122"/>
              <a:ea typeface="微软雅黑" panose="020B0503020204020204" pitchFamily="34" charset="-122"/>
            </a:rPr>
            <a:t>场</a:t>
          </a:r>
        </a:p>
      </dgm:t>
    </dgm:pt>
    <dgm:pt modelId="{3BA011F4-8311-204E-B68F-F0BCEFBE9C7D}" cxnId="{4094573C-CE05-7845-8EB5-FF9D5B19992B}" type="parTrans">
      <dgm:prSet/>
      <dgm:spPr/>
      <dgm:t>
        <a:bodyPr/>
        <a:lstStyle/>
        <a:p>
          <a:endParaRPr lang="zh-CN" altLang="en-US"/>
        </a:p>
      </dgm:t>
    </dgm:pt>
    <dgm:pt modelId="{E5DF9918-19E0-254F-9A1F-D62493DBDA78}" cxnId="{4094573C-CE05-7845-8EB5-FF9D5B19992B}" type="sibTrans">
      <dgm:prSet/>
      <dgm:spPr/>
      <dgm:t>
        <a:bodyPr/>
        <a:lstStyle/>
        <a:p>
          <a:endParaRPr lang="zh-CN" altLang="en-US"/>
        </a:p>
      </dgm:t>
    </dgm:pt>
    <dgm:pt modelId="{16582CE3-BBB4-444E-9007-7AC1FFBECD30}">
      <dgm:prSet phldrT="[文本]" custT="1"/>
      <dgm:spPr>
        <a:gradFill rotWithShape="0">
          <a:gsLst>
            <a:gs pos="0">
              <a:srgbClr val="0C7BE0"/>
            </a:gs>
            <a:gs pos="100000">
              <a:schemeClr val="accent1">
                <a:alpha val="50000"/>
                <a:hueOff val="0"/>
                <a:satOff val="0"/>
                <a:lumOff val="0"/>
                <a:alphaOff val="0"/>
                <a:tint val="50000"/>
                <a:shade val="100000"/>
                <a:satMod val="350000"/>
              </a:schemeClr>
            </a:gs>
          </a:gsLst>
        </a:gradFill>
      </dgm:spPr>
      <dgm:t>
        <a:bodyPr/>
        <a:lstStyle/>
        <a:p>
          <a:r>
            <a:rPr lang="zh-CN" altLang="en-US" sz="4000" dirty="0">
              <a:latin typeface="微软雅黑" panose="020B0503020204020204" pitchFamily="34" charset="-122"/>
              <a:ea typeface="微软雅黑" panose="020B0503020204020204" pitchFamily="34" charset="-122"/>
            </a:rPr>
            <a:t>货</a:t>
          </a:r>
        </a:p>
      </dgm:t>
    </dgm:pt>
    <dgm:pt modelId="{8A96A790-14DD-8D4C-8E45-8C500096C661}" cxnId="{B14344D6-1E60-C948-9549-F4799D3F18C4}" type="parTrans">
      <dgm:prSet/>
      <dgm:spPr/>
      <dgm:t>
        <a:bodyPr/>
        <a:lstStyle/>
        <a:p>
          <a:endParaRPr lang="zh-CN" altLang="en-US"/>
        </a:p>
      </dgm:t>
    </dgm:pt>
    <dgm:pt modelId="{6DB5C7B1-FEB7-B54A-A177-4BA1AAC5BE86}" cxnId="{B14344D6-1E60-C948-9549-F4799D3F18C4}" type="sibTrans">
      <dgm:prSet/>
      <dgm:spPr/>
      <dgm:t>
        <a:bodyPr/>
        <a:lstStyle/>
        <a:p>
          <a:endParaRPr lang="zh-CN" altLang="en-US"/>
        </a:p>
      </dgm:t>
    </dgm:pt>
    <dgm:pt modelId="{41C57E50-DF6F-6C48-A71E-6705CAF0C6C2}" type="pres">
      <dgm:prSet presAssocID="{E7DE47B1-2E04-234A-B663-56E47290EFF2}" presName="compositeShape" presStyleCnt="0">
        <dgm:presLayoutVars>
          <dgm:chMax val="7"/>
          <dgm:dir/>
          <dgm:resizeHandles val="exact"/>
        </dgm:presLayoutVars>
      </dgm:prSet>
      <dgm:spPr/>
    </dgm:pt>
    <dgm:pt modelId="{85098D5C-2B41-2040-BD34-E6F90400BDE2}" type="pres">
      <dgm:prSet presAssocID="{84D2CEE1-F73D-2C47-8FD2-A18795B5BB66}" presName="circ1" presStyleLbl="vennNode1" presStyleIdx="0" presStyleCnt="3"/>
      <dgm:spPr/>
    </dgm:pt>
    <dgm:pt modelId="{8D19C4AB-0D47-4948-B761-9D3985E9DF01}" type="pres">
      <dgm:prSet presAssocID="{84D2CEE1-F73D-2C47-8FD2-A18795B5BB66}" presName="circ1Tx" presStyleLbl="revTx" presStyleIdx="0" presStyleCnt="0">
        <dgm:presLayoutVars>
          <dgm:chMax val="0"/>
          <dgm:chPref val="0"/>
          <dgm:bulletEnabled val="1"/>
        </dgm:presLayoutVars>
      </dgm:prSet>
      <dgm:spPr/>
    </dgm:pt>
    <dgm:pt modelId="{1143858E-82FB-0A43-AF78-74CE16E2FE29}" type="pres">
      <dgm:prSet presAssocID="{EE638FA1-5AFE-3048-B16B-36D1635CC355}" presName="circ2" presStyleLbl="vennNode1" presStyleIdx="1" presStyleCnt="3"/>
      <dgm:spPr/>
    </dgm:pt>
    <dgm:pt modelId="{3CADF212-DBA1-B747-B655-3D84556C1E8B}" type="pres">
      <dgm:prSet presAssocID="{EE638FA1-5AFE-3048-B16B-36D1635CC355}" presName="circ2Tx" presStyleLbl="revTx" presStyleIdx="0" presStyleCnt="0">
        <dgm:presLayoutVars>
          <dgm:chMax val="0"/>
          <dgm:chPref val="0"/>
          <dgm:bulletEnabled val="1"/>
        </dgm:presLayoutVars>
      </dgm:prSet>
      <dgm:spPr/>
    </dgm:pt>
    <dgm:pt modelId="{FEBBC0D4-2C6F-4947-BDC8-158025913DDA}" type="pres">
      <dgm:prSet presAssocID="{16582CE3-BBB4-444E-9007-7AC1FFBECD30}" presName="circ3" presStyleLbl="vennNode1" presStyleIdx="2" presStyleCnt="3"/>
      <dgm:spPr/>
    </dgm:pt>
    <dgm:pt modelId="{C7751FDB-7E86-9848-A5BB-A757EB047D34}" type="pres">
      <dgm:prSet presAssocID="{16582CE3-BBB4-444E-9007-7AC1FFBECD30}" presName="circ3Tx" presStyleLbl="revTx" presStyleIdx="0" presStyleCnt="0">
        <dgm:presLayoutVars>
          <dgm:chMax val="0"/>
          <dgm:chPref val="0"/>
          <dgm:bulletEnabled val="1"/>
        </dgm:presLayoutVars>
      </dgm:prSet>
      <dgm:spPr/>
    </dgm:pt>
  </dgm:ptLst>
  <dgm:cxnLst>
    <dgm:cxn modelId="{687E8704-F724-8D45-94FD-70C99FBAE507}" type="presOf" srcId="{E7DE47B1-2E04-234A-B663-56E47290EFF2}" destId="{41C57E50-DF6F-6C48-A71E-6705CAF0C6C2}" srcOrd="0" destOrd="0" presId="urn:microsoft.com/office/officeart/2005/8/layout/venn1"/>
    <dgm:cxn modelId="{4094573C-CE05-7845-8EB5-FF9D5B19992B}" srcId="{E7DE47B1-2E04-234A-B663-56E47290EFF2}" destId="{EE638FA1-5AFE-3048-B16B-36D1635CC355}" srcOrd="1" destOrd="0" parTransId="{3BA011F4-8311-204E-B68F-F0BCEFBE9C7D}" sibTransId="{E5DF9918-19E0-254F-9A1F-D62493DBDA78}"/>
    <dgm:cxn modelId="{C100DC5D-0583-764E-8BCF-FE575420BC3F}" type="presOf" srcId="{EE638FA1-5AFE-3048-B16B-36D1635CC355}" destId="{1143858E-82FB-0A43-AF78-74CE16E2FE29}" srcOrd="0" destOrd="0" presId="urn:microsoft.com/office/officeart/2005/8/layout/venn1"/>
    <dgm:cxn modelId="{DE29588E-F96E-1040-9AF7-AB82E371E37C}" type="presOf" srcId="{16582CE3-BBB4-444E-9007-7AC1FFBECD30}" destId="{C7751FDB-7E86-9848-A5BB-A757EB047D34}" srcOrd="1" destOrd="0" presId="urn:microsoft.com/office/officeart/2005/8/layout/venn1"/>
    <dgm:cxn modelId="{924EAD93-50A2-9C48-8823-D909E8A71C8F}" srcId="{E7DE47B1-2E04-234A-B663-56E47290EFF2}" destId="{84D2CEE1-F73D-2C47-8FD2-A18795B5BB66}" srcOrd="0" destOrd="0" parTransId="{E42AB5FF-0DE6-2044-B7A0-6390641B4CFC}" sibTransId="{0765EC45-6A42-0847-9863-FBADEEA191A7}"/>
    <dgm:cxn modelId="{C7CF6494-00BE-3845-B2C6-3FE4393756C3}" type="presOf" srcId="{16582CE3-BBB4-444E-9007-7AC1FFBECD30}" destId="{FEBBC0D4-2C6F-4947-BDC8-158025913DDA}" srcOrd="0" destOrd="0" presId="urn:microsoft.com/office/officeart/2005/8/layout/venn1"/>
    <dgm:cxn modelId="{5D8DA394-0926-494F-BA62-D92D7391D731}" type="presOf" srcId="{EE638FA1-5AFE-3048-B16B-36D1635CC355}" destId="{3CADF212-DBA1-B747-B655-3D84556C1E8B}" srcOrd="1" destOrd="0" presId="urn:microsoft.com/office/officeart/2005/8/layout/venn1"/>
    <dgm:cxn modelId="{B14344D6-1E60-C948-9549-F4799D3F18C4}" srcId="{E7DE47B1-2E04-234A-B663-56E47290EFF2}" destId="{16582CE3-BBB4-444E-9007-7AC1FFBECD30}" srcOrd="2" destOrd="0" parTransId="{8A96A790-14DD-8D4C-8E45-8C500096C661}" sibTransId="{6DB5C7B1-FEB7-B54A-A177-4BA1AAC5BE86}"/>
    <dgm:cxn modelId="{A96F33F1-052E-3548-8EEB-63C664F91C61}" type="presOf" srcId="{84D2CEE1-F73D-2C47-8FD2-A18795B5BB66}" destId="{8D19C4AB-0D47-4948-B761-9D3985E9DF01}" srcOrd="1" destOrd="0" presId="urn:microsoft.com/office/officeart/2005/8/layout/venn1"/>
    <dgm:cxn modelId="{AD3248F1-3D68-A24C-A005-58066354D0DA}" type="presOf" srcId="{84D2CEE1-F73D-2C47-8FD2-A18795B5BB66}" destId="{85098D5C-2B41-2040-BD34-E6F90400BDE2}" srcOrd="0" destOrd="0" presId="urn:microsoft.com/office/officeart/2005/8/layout/venn1"/>
    <dgm:cxn modelId="{8B341191-AAC4-1B49-BC71-8F2FFEEA5C1A}" type="presParOf" srcId="{41C57E50-DF6F-6C48-A71E-6705CAF0C6C2}" destId="{85098D5C-2B41-2040-BD34-E6F90400BDE2}" srcOrd="0" destOrd="0" presId="urn:microsoft.com/office/officeart/2005/8/layout/venn1"/>
    <dgm:cxn modelId="{4249942B-E7D7-E34B-ADDB-414204BB308E}" type="presParOf" srcId="{41C57E50-DF6F-6C48-A71E-6705CAF0C6C2}" destId="{8D19C4AB-0D47-4948-B761-9D3985E9DF01}" srcOrd="1" destOrd="0" presId="urn:microsoft.com/office/officeart/2005/8/layout/venn1"/>
    <dgm:cxn modelId="{001D8A87-0BBD-5842-8F11-494BE3E4EE27}" type="presParOf" srcId="{41C57E50-DF6F-6C48-A71E-6705CAF0C6C2}" destId="{1143858E-82FB-0A43-AF78-74CE16E2FE29}" srcOrd="2" destOrd="0" presId="urn:microsoft.com/office/officeart/2005/8/layout/venn1"/>
    <dgm:cxn modelId="{54E38F16-A5D0-864C-A184-7CF686E6E2FD}" type="presParOf" srcId="{41C57E50-DF6F-6C48-A71E-6705CAF0C6C2}" destId="{3CADF212-DBA1-B747-B655-3D84556C1E8B}" srcOrd="3" destOrd="0" presId="urn:microsoft.com/office/officeart/2005/8/layout/venn1"/>
    <dgm:cxn modelId="{219F433F-1240-6B47-9B6A-A2E9839E0947}" type="presParOf" srcId="{41C57E50-DF6F-6C48-A71E-6705CAF0C6C2}" destId="{FEBBC0D4-2C6F-4947-BDC8-158025913DDA}" srcOrd="4" destOrd="0" presId="urn:microsoft.com/office/officeart/2005/8/layout/venn1"/>
    <dgm:cxn modelId="{D5ECCBF8-EAE8-EE40-BDCD-1E23365A9A98}" type="presParOf" srcId="{41C57E50-DF6F-6C48-A71E-6705CAF0C6C2}" destId="{C7751FDB-7E86-9848-A5BB-A757EB047D34}"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98D5C-2B41-2040-BD34-E6F90400BDE2}">
      <dsp:nvSpPr>
        <dsp:cNvPr id="0" name=""/>
        <dsp:cNvSpPr/>
      </dsp:nvSpPr>
      <dsp:spPr>
        <a:xfrm>
          <a:off x="1606362" y="40021"/>
          <a:ext cx="1921015" cy="1921015"/>
        </a:xfrm>
        <a:prstGeom prst="ellipse">
          <a:avLst/>
        </a:prstGeom>
        <a:gradFill rotWithShape="0">
          <a:gsLst>
            <a:gs pos="0">
              <a:srgbClr val="0C7BE0"/>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人</a:t>
          </a:r>
        </a:p>
      </dsp:txBody>
      <dsp:txXfrm>
        <a:off x="1862497" y="376198"/>
        <a:ext cx="1408744" cy="864456"/>
      </dsp:txXfrm>
    </dsp:sp>
    <dsp:sp modelId="{1143858E-82FB-0A43-AF78-74CE16E2FE29}">
      <dsp:nvSpPr>
        <dsp:cNvPr id="0" name=""/>
        <dsp:cNvSpPr/>
      </dsp:nvSpPr>
      <dsp:spPr>
        <a:xfrm>
          <a:off x="2299528" y="1240655"/>
          <a:ext cx="1921015" cy="1921015"/>
        </a:xfrm>
        <a:prstGeom prst="ellipse">
          <a:avLst/>
        </a:prstGeom>
        <a:gradFill rotWithShape="0">
          <a:gsLst>
            <a:gs pos="0">
              <a:srgbClr val="0C7BE0"/>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场</a:t>
          </a:r>
        </a:p>
      </dsp:txBody>
      <dsp:txXfrm>
        <a:off x="2887039" y="1736917"/>
        <a:ext cx="1152609" cy="1056558"/>
      </dsp:txXfrm>
    </dsp:sp>
    <dsp:sp modelId="{FEBBC0D4-2C6F-4947-BDC8-158025913DDA}">
      <dsp:nvSpPr>
        <dsp:cNvPr id="0" name=""/>
        <dsp:cNvSpPr/>
      </dsp:nvSpPr>
      <dsp:spPr>
        <a:xfrm>
          <a:off x="913196" y="1240655"/>
          <a:ext cx="1921015" cy="1921015"/>
        </a:xfrm>
        <a:prstGeom prst="ellipse">
          <a:avLst/>
        </a:prstGeom>
        <a:gradFill rotWithShape="0">
          <a:gsLst>
            <a:gs pos="0">
              <a:srgbClr val="0C7BE0"/>
            </a:gs>
            <a:gs pos="100000">
              <a:schemeClr val="accent1">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panose="020B0503020204020204" pitchFamily="34" charset="-122"/>
              <a:ea typeface="Microsoft YaHei" panose="020B0503020204020204" pitchFamily="34" charset="-122"/>
            </a:rPr>
            <a:t>货</a:t>
          </a:r>
        </a:p>
      </dsp:txBody>
      <dsp:txXfrm>
        <a:off x="1094091" y="1736917"/>
        <a:ext cx="1152609" cy="105655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98" name="Shape 198"/>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b="0" i="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随着企业信息化的不断发展，大数据时代、移动互联时代、物联网时代已经到来。在新的市场竞争形势下，如何更快、更有效、更经济地开展业务分析并做出相应对策，逐渐成为各个企业的巨大挑战。</a:t>
            </a:r>
            <a:endParaRPr kumimoji="1" lang="en-US" altLang="zh-CN" dirty="0"/>
          </a:p>
          <a:p>
            <a:endParaRPr kumimoji="1" lang="en-US" altLang="zh-CN" dirty="0"/>
          </a:p>
          <a:p>
            <a:r>
              <a:rPr kumimoji="1" lang="zh-CN" altLang="en-US" dirty="0"/>
              <a:t>通过搭建数据可视化平台，可有效缩短业务人员日常商业分析耗时，传统数据统计方式下，数据汇总及分析效率较差，当日经营数据无法实时汇总，需经过</a:t>
            </a:r>
            <a:r>
              <a:rPr kumimoji="1" lang="en-US" altLang="zh-CN" dirty="0"/>
              <a:t>1-2</a:t>
            </a:r>
            <a:r>
              <a:rPr kumimoji="1" lang="zh-CN" altLang="en-US" dirty="0"/>
              <a:t>日统计清晰后方可使用。通过搭建数据可视化平台，可有效提高数据实时汇总能力，当日经营数据可实时汇总并分析，最快反馈速度可达毫秒级。</a:t>
            </a:r>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pic>
        <p:nvPicPr>
          <p:cNvPr id="3" name="FIT2CLOUD飞致云 logo 蓝色 无空白.png" descr="FIT2CLOUD飞致云 logo 蓝色 无空白.png"/>
          <p:cNvPicPr>
            <a:picLocks noChangeAspect="1"/>
          </p:cNvPicPr>
          <p:nvPr userDrawn="1"/>
        </p:nvPicPr>
        <p:blipFill>
          <a:blip r:embed="rId2" cstate="screen"/>
          <a:stretch>
            <a:fillRect/>
          </a:stretch>
        </p:blipFill>
        <p:spPr>
          <a:xfrm>
            <a:off x="19228934" y="631372"/>
            <a:ext cx="4509530" cy="468000"/>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9" name="【PPT封底】DataEase 2023（无文字）-1920X1080.jpg" descr="【PPT封底】DataEase 2023（无文字）-1920X1080.jpg"/>
          <p:cNvPicPr>
            <a:picLocks noChangeAspect="1"/>
          </p:cNvPicPr>
          <p:nvPr userDrawn="1"/>
        </p:nvPicPr>
        <p:blipFill>
          <a:blip r:embed="rId2"/>
          <a:stretch>
            <a:fillRect/>
          </a:stretch>
        </p:blipFill>
        <p:spPr>
          <a:xfrm>
            <a:off x="0" y="-1"/>
            <a:ext cx="24384000" cy="13716001"/>
          </a:xfrm>
          <a:prstGeom prst="rect">
            <a:avLst/>
          </a:prstGeom>
          <a:ln w="12700">
            <a:miter lim="400000"/>
            <a:headEnd/>
            <a:tailEnd/>
          </a:ln>
        </p:spPr>
      </p:pic>
      <p:pic>
        <p:nvPicPr>
          <p:cNvPr id="2" name="image4.png" descr="image4.png"/>
          <p:cNvPicPr>
            <a:picLocks noChangeAspect="1"/>
          </p:cNvPicPr>
          <p:nvPr userDrawn="1"/>
        </p:nvPicPr>
        <p:blipFill>
          <a:blip r:embed="rId3" cstate="screen"/>
          <a:stretch>
            <a:fillRect/>
          </a:stretch>
        </p:blipFill>
        <p:spPr>
          <a:xfrm>
            <a:off x="1139191" y="1143000"/>
            <a:ext cx="5461001" cy="566743"/>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2438400" rtl="0" latinLnBrk="0">
        <a:lnSpc>
          <a:spcPct val="80000"/>
        </a:lnSpc>
        <a:spcBef>
          <a:spcPts val="0"/>
        </a:spcBef>
        <a:spcAft>
          <a:spcPts val="0"/>
        </a:spcAft>
        <a:buClrTx/>
        <a:buSzTx/>
        <a:buFontTx/>
        <a:buNone/>
        <a:defRPr sz="8500" b="0" i="0" u="none" strike="noStrike" cap="none" spc="-17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3" Type="http://schemas.openxmlformats.org/officeDocument/2006/relationships/notesSlide" Target="../notesSlides/notesSlide11.xml"/><Relationship Id="rId12" Type="http://schemas.openxmlformats.org/officeDocument/2006/relationships/slideLayout" Target="../slideLayouts/slideLayout1.xml"/><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1" Type="http://schemas.openxmlformats.org/officeDocument/2006/relationships/notesSlide" Target="../notesSlides/notesSlide12.xml"/><Relationship Id="rId30" Type="http://schemas.openxmlformats.org/officeDocument/2006/relationships/slideLayout" Target="../slideLayouts/slideLayout1.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9" Type="http://schemas.openxmlformats.org/officeDocument/2006/relationships/notesSlide" Target="../notesSlides/notesSlide13.xml"/><Relationship Id="rId18" Type="http://schemas.openxmlformats.org/officeDocument/2006/relationships/slideLayout" Target="../slideLayouts/slideLayout1.xml"/><Relationship Id="rId17" Type="http://schemas.openxmlformats.org/officeDocument/2006/relationships/image" Target="../media/image20.png"/><Relationship Id="rId16" Type="http://schemas.openxmlformats.org/officeDocument/2006/relationships/image" Target="../media/image19.png"/><Relationship Id="rId15" Type="http://schemas.openxmlformats.org/officeDocument/2006/relationships/tags" Target="../tags/tag41.xml"/><Relationship Id="rId14" Type="http://schemas.openxmlformats.org/officeDocument/2006/relationships/image" Target="../media/image18.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7" Type="http://schemas.openxmlformats.org/officeDocument/2006/relationships/notesSlide" Target="../notesSlides/notesSlide14.xml"/><Relationship Id="rId26" Type="http://schemas.openxmlformats.org/officeDocument/2006/relationships/slideLayout" Target="../slideLayouts/slideLayout1.xml"/><Relationship Id="rId25" Type="http://schemas.openxmlformats.org/officeDocument/2006/relationships/tags" Target="../tags/tag65.xml"/><Relationship Id="rId24" Type="http://schemas.openxmlformats.org/officeDocument/2006/relationships/tags" Target="../tags/tag64.xml"/><Relationship Id="rId23" Type="http://schemas.openxmlformats.org/officeDocument/2006/relationships/tags" Target="../tags/tag63.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0" Type="http://schemas.openxmlformats.org/officeDocument/2006/relationships/notesSlide" Target="../notesSlides/notesSlide15.xml"/><Relationship Id="rId2" Type="http://schemas.openxmlformats.org/officeDocument/2006/relationships/tags" Target="../tags/tag66.xml"/><Relationship Id="rId19" Type="http://schemas.openxmlformats.org/officeDocument/2006/relationships/slideLayout" Target="../slideLayouts/slideLayout1.xml"/><Relationship Id="rId18" Type="http://schemas.openxmlformats.org/officeDocument/2006/relationships/image" Target="../media/image20.png"/><Relationship Id="rId17" Type="http://schemas.openxmlformats.org/officeDocument/2006/relationships/tags" Target="../tags/tag79.xml"/><Relationship Id="rId16" Type="http://schemas.openxmlformats.org/officeDocument/2006/relationships/image" Target="../media/image22.png"/><Relationship Id="rId15" Type="http://schemas.openxmlformats.org/officeDocument/2006/relationships/tags" Target="../tags/tag78.xml"/><Relationship Id="rId14" Type="http://schemas.openxmlformats.org/officeDocument/2006/relationships/image" Target="../media/image21.png"/><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microsoft.com/office/2007/relationships/hdphoto" Target="../media/image31.wdp"/><Relationship Id="rId2" Type="http://schemas.openxmlformats.org/officeDocument/2006/relationships/image" Target="../media/image30.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409"/>
            <a:ext cx="24384000" cy="13716000"/>
          </a:xfrm>
          <a:prstGeom prst="rect">
            <a:avLst/>
          </a:prstGeom>
        </p:spPr>
      </p:pic>
      <p:pic>
        <p:nvPicPr>
          <p:cNvPr id="10" name="图片 9" descr="手机屏幕的截图&#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2105"/>
            <a:ext cx="17488930" cy="1611789"/>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dist" defTabSz="825500" rtl="0" fontAlgn="auto" latinLnBrk="0" hangingPunct="0">
              <a:lnSpc>
                <a:spcPct val="100000"/>
              </a:lnSpc>
              <a:spcBef>
                <a:spcPts val="0"/>
              </a:spcBef>
              <a:spcAft>
                <a:spcPts val="0"/>
              </a:spcAft>
              <a:buClrTx/>
              <a:buSzTx/>
              <a:buFontTx/>
              <a:buNone/>
            </a:pPr>
            <a:r>
              <a:rPr lang="zh-CN" altLang="en-US" sz="880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数 据 可 视 化 行 业 现 状 解 读 </a:t>
            </a:r>
            <a:endParaRPr kumimoji="0" lang="zh-CN" altLang="en-US" sz="88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1717"/>
            <a:ext cx="7869381" cy="194925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rPr>
              <a:t>DataEase</a:t>
            </a:r>
            <a:r>
              <a:rPr lang="zh-CN" altLang="en-US" sz="4000" dirty="0">
                <a:solidFill>
                  <a:schemeClr val="bg1"/>
                </a:solidFill>
              </a:rPr>
              <a:t> 开源社区  朱飞鸽</a:t>
            </a:r>
            <a:endParaRPr lang="en-US" altLang="zh-CN" sz="4000" dirty="0">
              <a:solidFill>
                <a:schemeClr val="bg1"/>
              </a:solidFill>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mn-lt"/>
                <a:ea typeface="+mn-ea"/>
                <a:cs typeface="+mn-cs"/>
                <a:sym typeface="Helvetica Neue" panose="02000503000000020004"/>
              </a:rPr>
              <a:t>202</a:t>
            </a:r>
            <a:r>
              <a:rPr lang="en-US" altLang="zh-CN" sz="4000" dirty="0">
                <a:solidFill>
                  <a:schemeClr val="bg1"/>
                </a:solidFill>
              </a:rPr>
              <a:t>4</a:t>
            </a:r>
            <a:r>
              <a:rPr lang="zh-CN" altLang="en-US" sz="4000" dirty="0">
                <a:solidFill>
                  <a:schemeClr val="bg1"/>
                </a:solidFill>
              </a:rPr>
              <a:t> 年 </a:t>
            </a:r>
            <a:r>
              <a:rPr lang="en-US" altLang="zh-CN" sz="4000" dirty="0">
                <a:solidFill>
                  <a:schemeClr val="bg1"/>
                </a:solidFill>
              </a:rPr>
              <a:t>2</a:t>
            </a:r>
            <a:r>
              <a:rPr lang="zh-CN" altLang="en-US" sz="4000" dirty="0">
                <a:solidFill>
                  <a:schemeClr val="bg1"/>
                </a:solidFill>
              </a:rPr>
              <a:t> 月</a:t>
            </a:r>
            <a:endParaRPr kumimoji="0" lang="zh-CN" altLang="en-US" sz="4000" i="0" u="none" strike="noStrike" cap="none" spc="0" normalizeH="0" baseline="0" dirty="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目</a:t>
              </a:r>
              <a:r>
                <a:rPr lang="zh-CN" altLang="en-US"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录</a:t>
              </a:r>
              <a:endPar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29" name="组合 28"/>
          <p:cNvGrpSpPr/>
          <p:nvPr/>
        </p:nvGrpSpPr>
        <p:grpSpPr>
          <a:xfrm>
            <a:off x="13060749" y="7107191"/>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01</a:t>
            </a:r>
            <a:endParaRPr lang="en-US" altLang="zh-CN" sz="4800" dirty="0">
              <a:solidFill>
                <a:srgbClr val="464646"/>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数据可视化行业背景</a:t>
            </a:r>
            <a:endParaRPr lang="zh-CN" altLang="en-US" sz="4800" dirty="0">
              <a:solidFill>
                <a:schemeClr val="tx2">
                  <a:lumMod val="75000"/>
                </a:schemeClr>
              </a:solidFill>
              <a:ea typeface="Alibaba PuHuiTi 3.0 55 Regular" panose="00020600040101010101" pitchFamily="18" charset="-122"/>
            </a:endParaRPr>
          </a:p>
        </p:txBody>
      </p:sp>
      <p:grpSp>
        <p:nvGrpSpPr>
          <p:cNvPr id="101" name="组合 100"/>
          <p:cNvGrpSpPr/>
          <p:nvPr/>
        </p:nvGrpSpPr>
        <p:grpSpPr>
          <a:xfrm>
            <a:off x="13089192" y="3789040"/>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anose="00020600040101010101" pitchFamily="18" charset="-122"/>
              </a:rPr>
              <a:t>02</a:t>
            </a:r>
            <a:endParaRPr lang="en-US" altLang="zh-CN" sz="4800" dirty="0">
              <a:solidFill>
                <a:srgbClr val="464646"/>
              </a:solidFill>
              <a:ea typeface="Alibaba PuHuiTi 3.0 55 Regular" panose="00020600040101010101" pitchFamily="18" charset="-122"/>
            </a:endParaRP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数据可视化需求分析</a:t>
            </a:r>
            <a:endParaRPr lang="en-GB" altLang="zh-CN" sz="4800" dirty="0">
              <a:solidFill>
                <a:schemeClr val="tx2">
                  <a:lumMod val="75000"/>
                </a:schemeClr>
              </a:solidFill>
              <a:ea typeface="Alibaba PuHuiTi 3.0 55 Regular" panose="00020600040101010101"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C7BE0"/>
                </a:solidFill>
                <a:ea typeface="Alibaba PuHuiTi 3.0 55 Regular" panose="00020600040101010101" pitchFamily="18" charset="-122"/>
              </a:rPr>
              <a:t>03</a:t>
            </a:r>
            <a:endParaRPr lang="en-US" altLang="zh-CN" sz="4800" dirty="0">
              <a:solidFill>
                <a:srgbClr val="0C7BE0"/>
              </a:solidFill>
              <a:ea typeface="Alibaba PuHuiTi 3.0 55 Regular" panose="00020600040101010101" pitchFamily="18" charset="-122"/>
            </a:endParaRP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ea typeface="Alibaba PuHuiTi 3.0 55 Regular" panose="00020600040101010101" pitchFamily="18" charset="-122"/>
              </a:rPr>
              <a:t>数据可视化应用场景</a:t>
            </a:r>
            <a:endParaRPr lang="zh-CN" altLang="en-US" sz="4800" dirty="0">
              <a:solidFill>
                <a:srgbClr val="0A7BE0"/>
              </a:solidFill>
              <a:ea typeface="Alibaba PuHuiTi 3.0 55 Regular" panose="00020600040101010101" pitchFamily="18" charset="-122"/>
            </a:endParaRP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04</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数据可视化岗位要求</a:t>
            </a:r>
            <a:endPar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05</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数据可视化薪资待遇</a:t>
            </a:r>
            <a:endPar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nvGrpSpPr>
          <p:cNvPr id="102" name="组合 101"/>
          <p:cNvGrpSpPr/>
          <p:nvPr/>
        </p:nvGrpSpPr>
        <p:grpSpPr>
          <a:xfrm>
            <a:off x="13097429" y="10413717"/>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5" name="组合 104"/>
          <p:cNvGrpSpPr/>
          <p:nvPr/>
        </p:nvGrpSpPr>
        <p:grpSpPr>
          <a:xfrm>
            <a:off x="13097429" y="8754642"/>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8" name="组合 107"/>
          <p:cNvGrpSpPr/>
          <p:nvPr/>
        </p:nvGrpSpPr>
        <p:grpSpPr>
          <a:xfrm>
            <a:off x="13060749" y="5436491"/>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6"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零售行业</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1</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graphicFrame>
        <p:nvGraphicFramePr>
          <p:cNvPr id="33" name="图示 32"/>
          <p:cNvGraphicFramePr/>
          <p:nvPr/>
        </p:nvGraphicFramePr>
        <p:xfrm>
          <a:off x="18884540" y="4942161"/>
          <a:ext cx="5133740" cy="3201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文本框 33"/>
          <p:cNvSpPr txBox="1"/>
          <p:nvPr/>
        </p:nvSpPr>
        <p:spPr>
          <a:xfrm>
            <a:off x="4937810" y="3184249"/>
            <a:ext cx="1850670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零售业务仍然围绕“人、货、场”三要素展开，随着线上、线下的叠加，大数据与人工智能的技术浪潮的普及，“人、货、场”三要素之间的多维互动、灵活组合，比过去提升了若干等级。</a:t>
            </a:r>
            <a:endParaRPr kumimoji="0" lang="zh-CN" altLang="en-US" sz="32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p:txBody>
      </p:sp>
      <p:pic>
        <p:nvPicPr>
          <p:cNvPr id="35" name="图片 34" descr="图标&#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5259" y="2465739"/>
            <a:ext cx="1526134" cy="1526134"/>
          </a:xfrm>
          <a:prstGeom prst="rect">
            <a:avLst/>
          </a:prstGeom>
        </p:spPr>
      </p:pic>
      <p:pic>
        <p:nvPicPr>
          <p:cNvPr id="36" name="图片 3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1934993" y="4732568"/>
            <a:ext cx="1526400" cy="1526400"/>
          </a:xfrm>
          <a:prstGeom prst="rect">
            <a:avLst/>
          </a:prstGeom>
        </p:spPr>
      </p:pic>
      <p:pic>
        <p:nvPicPr>
          <p:cNvPr id="37" name="图片 3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934993" y="6888828"/>
            <a:ext cx="1526400" cy="1526400"/>
          </a:xfrm>
          <a:prstGeom prst="rect">
            <a:avLst/>
          </a:prstGeom>
        </p:spPr>
      </p:pic>
      <p:pic>
        <p:nvPicPr>
          <p:cNvPr id="38" name="图片 3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1934993" y="9179335"/>
            <a:ext cx="1526400" cy="1526400"/>
          </a:xfrm>
          <a:prstGeom prst="rect">
            <a:avLst/>
          </a:prstGeom>
        </p:spPr>
      </p:pic>
      <p:pic>
        <p:nvPicPr>
          <p:cNvPr id="39" name="图片 3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1934993" y="11331297"/>
            <a:ext cx="1526400" cy="1526400"/>
          </a:xfrm>
          <a:prstGeom prst="rect">
            <a:avLst/>
          </a:prstGeom>
        </p:spPr>
      </p:pic>
      <p:sp>
        <p:nvSpPr>
          <p:cNvPr id="40" name="文本框 39"/>
          <p:cNvSpPr txBox="1"/>
          <p:nvPr/>
        </p:nvSpPr>
        <p:spPr>
          <a:xfrm>
            <a:off x="1561281" y="4141106"/>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数据散</a:t>
            </a:r>
            <a:endPar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p:txBody>
      </p:sp>
      <p:sp>
        <p:nvSpPr>
          <p:cNvPr id="41" name="文本框 40"/>
          <p:cNvSpPr txBox="1"/>
          <p:nvPr/>
        </p:nvSpPr>
        <p:spPr>
          <a:xfrm>
            <a:off x="1561281" y="6204523"/>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时效低</a:t>
            </a:r>
            <a:endPar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p:txBody>
      </p:sp>
      <p:sp>
        <p:nvSpPr>
          <p:cNvPr id="42" name="文本框 41"/>
          <p:cNvSpPr txBox="1"/>
          <p:nvPr/>
        </p:nvSpPr>
        <p:spPr>
          <a:xfrm>
            <a:off x="1561281" y="8560264"/>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凭经验</a:t>
            </a:r>
            <a:endPar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p:txBody>
      </p:sp>
      <p:sp>
        <p:nvSpPr>
          <p:cNvPr id="43" name="文本框 42"/>
          <p:cNvSpPr txBox="1"/>
          <p:nvPr/>
        </p:nvSpPr>
        <p:spPr>
          <a:xfrm>
            <a:off x="1542090" y="10749751"/>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有偏差</a:t>
            </a:r>
            <a:endPar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p:txBody>
      </p:sp>
      <p:sp>
        <p:nvSpPr>
          <p:cNvPr id="44" name="文本框 43"/>
          <p:cNvSpPr txBox="1"/>
          <p:nvPr/>
        </p:nvSpPr>
        <p:spPr>
          <a:xfrm>
            <a:off x="1592812" y="12942115"/>
            <a:ext cx="20846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不灵活</a:t>
            </a:r>
            <a:endParaRPr kumimoji="0" lang="zh-CN" altLang="en-US" sz="2800" b="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p:txBody>
      </p:sp>
      <p:sp>
        <p:nvSpPr>
          <p:cNvPr id="45" name="文本框 44"/>
          <p:cNvSpPr txBox="1"/>
          <p:nvPr/>
        </p:nvSpPr>
        <p:spPr>
          <a:xfrm>
            <a:off x="4937810" y="5299550"/>
            <a:ext cx="19446190" cy="73045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l" defTabSz="821690" rtl="0" fontAlgn="auto" latinLnBrk="0" hangingPunct="0">
              <a:lnSpc>
                <a:spcPct val="150000"/>
              </a:lnSpc>
              <a:spcBef>
                <a:spcPts val="0"/>
              </a:spcBef>
              <a:spcAft>
                <a:spcPts val="0"/>
              </a:spcAft>
              <a:buClrTx/>
              <a:buSzTx/>
              <a:buFontTx/>
              <a:buNone/>
            </a:pPr>
            <a:r>
              <a:rPr kumimoji="0" lang="zh-CN" altLang="en-US" sz="3600" b="1"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无法精细化运营：</a:t>
            </a:r>
            <a:endParaRPr kumimoji="0" lang="en-US" altLang="zh-CN" sz="3600" b="1"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a:p>
            <a:pPr marL="514350" lvl="2" indent="-514350">
              <a:lnSpc>
                <a:spcPct val="150000"/>
              </a:lnSpc>
              <a:buFont typeface="Arial" panose="020B0604020202090204" pitchFamily="34" charset="0"/>
              <a:buChar char="•"/>
            </a:pPr>
            <a:r>
              <a:rPr kumimoji="0" lang="zh-CN" altLang="en-US"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如何做到单店、单品、单客的全息画像</a:t>
            </a:r>
            <a:r>
              <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 </a:t>
            </a:r>
            <a:endPar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a:p>
            <a:pPr marL="514350" lvl="2" indent="-514350">
              <a:lnSpc>
                <a:spcPct val="150000"/>
              </a:lnSpc>
              <a:buFont typeface="Arial" panose="020B0604020202090204" pitchFamily="34" charset="0"/>
              <a:buChar char="•"/>
            </a:pPr>
            <a:r>
              <a:rPr kumimoji="0" lang="zh-CN" altLang="en-US"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如何对每一次促销活动自动进行效果分析与评估</a:t>
            </a:r>
            <a:r>
              <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 </a:t>
            </a:r>
            <a:endPar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a:p>
            <a:pPr marL="514350" lvl="2" indent="-514350">
              <a:lnSpc>
                <a:spcPct val="150000"/>
              </a:lnSpc>
              <a:buFont typeface="Arial" panose="020B0604020202090204" pitchFamily="34" charset="0"/>
              <a:buChar char="•"/>
            </a:pPr>
            <a:r>
              <a:rPr kumimoji="0" lang="zh-CN" altLang="en-US"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如何从成百上千个</a:t>
            </a:r>
            <a:r>
              <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SKU</a:t>
            </a:r>
            <a:r>
              <a:rPr kumimoji="0" lang="zh-CN" altLang="en-US"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中定位本季度、</a:t>
            </a:r>
            <a:r>
              <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CBD</a:t>
            </a:r>
            <a:r>
              <a:rPr kumimoji="0" lang="zh-CN" altLang="en-US"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类型的门店内最热销的关联商品搭配</a:t>
            </a:r>
            <a:r>
              <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a:t>
            </a:r>
            <a:r>
              <a:rPr kumimoji="0" lang="en-US" altLang="zh-CN" sz="3600" b="1"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 </a:t>
            </a:r>
            <a:endParaRPr kumimoji="0" lang="en-US" altLang="zh-CN" sz="3600" b="1"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a:p>
            <a:pPr marL="0" marR="0" indent="127000" algn="l" defTabSz="821690" rtl="0" fontAlgn="auto" latinLnBrk="0" hangingPunct="0">
              <a:lnSpc>
                <a:spcPct val="150000"/>
              </a:lnSpc>
              <a:spcBef>
                <a:spcPts val="0"/>
              </a:spcBef>
              <a:spcAft>
                <a:spcPts val="0"/>
              </a:spcAft>
              <a:buClrTx/>
              <a:buSzTx/>
              <a:buFontTx/>
              <a:buNone/>
            </a:pPr>
            <a:r>
              <a:rPr lang="zh-CN" altLang="en-US" sz="3600" b="1" dirty="0">
                <a:solidFill>
                  <a:schemeClr val="tx1">
                    <a:lumMod val="65000"/>
                    <a:lumOff val="35000"/>
                  </a:schemeClr>
                </a:solidFill>
                <a:latin typeface="微软雅黑" panose="020B0503020204020204" pitchFamily="34" charset="-122"/>
                <a:ea typeface="微软雅黑" panose="020B0503020204020204" pitchFamily="34" charset="-122"/>
              </a:rPr>
              <a:t>不能快速反应：</a:t>
            </a:r>
            <a:endPar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457200" marR="0" indent="-457200" algn="l" defTabSz="821690" rtl="0" fontAlgn="auto" latinLnBrk="0" hangingPunct="0">
              <a:lnSpc>
                <a:spcPct val="150000"/>
              </a:lnSpc>
              <a:spcBef>
                <a:spcPts val="0"/>
              </a:spcBef>
              <a:spcAft>
                <a:spcPts val="0"/>
              </a:spcAft>
              <a:buClrTx/>
              <a:buSzTx/>
              <a:buFont typeface="Arial" panose="020B0604020202090204" pitchFamily="34" charset="0"/>
              <a:buChar char="•"/>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当下午三点某主力</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SKU</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时效类商品销售不及预期，如何第一时间预警，让数据追 人，快速上报，拉动及时干预 </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marL="457200" marR="0" indent="-457200" algn="l" defTabSz="821690" rtl="0" fontAlgn="auto" latinLnBrk="0" hangingPunct="0">
              <a:lnSpc>
                <a:spcPct val="150000"/>
              </a:lnSpc>
              <a:spcBef>
                <a:spcPts val="0"/>
              </a:spcBef>
              <a:spcAft>
                <a:spcPts val="0"/>
              </a:spcAft>
              <a:buClrTx/>
              <a:buSzTx/>
              <a:buFont typeface="Arial" panose="020B0604020202090204" pitchFamily="34" charset="0"/>
              <a:buChar char="•"/>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当新品推出时，如何做到“快反”，探测新品曲线，以最快的速度相应市场 </a:t>
            </a:r>
            <a:endParaRPr lang="en-US" altLang="zh-CN" sz="36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0" marR="0" indent="127000" algn="l" defTabSz="821690" rtl="0" fontAlgn="auto" latinLnBrk="0" hangingPunct="0">
              <a:lnSpc>
                <a:spcPct val="150000"/>
              </a:lnSpc>
              <a:spcBef>
                <a:spcPts val="0"/>
              </a:spcBef>
              <a:spcAft>
                <a:spcPts val="0"/>
              </a:spcAft>
              <a:buClrTx/>
              <a:buSzTx/>
              <a:buFontTx/>
              <a:buNone/>
            </a:pPr>
            <a:r>
              <a:rPr kumimoji="0" lang="zh-CN" altLang="en-US" sz="3600" b="1"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预测决策靠经验</a:t>
            </a:r>
            <a:endParaRPr kumimoji="0" lang="en-US" altLang="zh-CN" sz="3600" b="1"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a:p>
            <a:pPr marL="571500" marR="0" indent="-571500" algn="l" defTabSz="821690" rtl="0" fontAlgn="auto" latinLnBrk="0" hangingPunct="0">
              <a:lnSpc>
                <a:spcPct val="150000"/>
              </a:lnSpc>
              <a:spcBef>
                <a:spcPts val="0"/>
              </a:spcBef>
              <a:spcAft>
                <a:spcPts val="0"/>
              </a:spcAft>
              <a:buClrTx/>
              <a:buSzTx/>
              <a:buFont typeface="Arial" panose="020B0604020202090204" pitchFamily="34" charset="0"/>
              <a:buChar char="•"/>
            </a:pPr>
            <a:r>
              <a:rPr kumimoji="0" lang="zh-CN" altLang="en-US"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如何基于历史经营数据与外部公共数据，预测未来</a:t>
            </a:r>
            <a:r>
              <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1-7</a:t>
            </a:r>
            <a:r>
              <a:rPr kumimoji="0" lang="zh-CN" altLang="en-US"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天不同细分品类、乃至 </a:t>
            </a:r>
            <a:r>
              <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SKU</a:t>
            </a:r>
            <a:r>
              <a:rPr kumimoji="0" lang="zh-CN" altLang="en-US"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的销售额，进而进一步指导订货、促销、生产、物流</a:t>
            </a:r>
            <a:r>
              <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rPr>
              <a:t>? </a:t>
            </a:r>
            <a:endParaRPr kumimoji="0" lang="en-US" altLang="zh-CN" sz="2800" i="0" u="none" strike="noStrike" cap="none" spc="0" normalizeH="0" baseline="0" dirty="0">
              <a:ln>
                <a:noFill/>
              </a:ln>
              <a:solidFill>
                <a:schemeClr val="tx1">
                  <a:lumMod val="65000"/>
                  <a:lumOff val="35000"/>
                </a:schemeClr>
              </a:solidFill>
              <a:effectLst/>
              <a:uFillTx/>
              <a:latin typeface="微软雅黑" panose="020B0503020204020204" pitchFamily="34" charset="-122"/>
              <a:ea typeface="微软雅黑" panose="020B0503020204020204" pitchFamily="34" charset="-122"/>
              <a:sym typeface="Helvetica Neue" panose="02000503000000020004"/>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零售行业</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2</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
        <p:nvSpPr>
          <p:cNvPr id="18" name="矩形 17"/>
          <p:cNvSpPr/>
          <p:nvPr>
            <p:custDataLst>
              <p:tags r:id="rId2"/>
            </p:custDataLst>
          </p:nvPr>
        </p:nvSpPr>
        <p:spPr>
          <a:xfrm rot="16200000">
            <a:off x="20716547" y="3425608"/>
            <a:ext cx="2809433" cy="3027815"/>
          </a:xfrm>
          <a:prstGeom prst="rect">
            <a:avLst/>
          </a:prstGeom>
          <a:solidFill>
            <a:srgbClr val="BEBFB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19" name="任意形状 20"/>
          <p:cNvSpPr/>
          <p:nvPr>
            <p:custDataLst>
              <p:tags r:id="rId3"/>
            </p:custDataLst>
          </p:nvPr>
        </p:nvSpPr>
        <p:spPr>
          <a:xfrm rot="16200000">
            <a:off x="17525296" y="3302414"/>
            <a:ext cx="2809433" cy="327421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077BE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dirty="0">
              <a:solidFill>
                <a:srgbClr val="FFFFFF"/>
              </a:solidFill>
              <a:latin typeface="微软雅黑" charset="-122"/>
              <a:ea typeface="微软雅黑" charset="-122"/>
            </a:endParaRPr>
          </a:p>
        </p:txBody>
      </p:sp>
      <p:sp>
        <p:nvSpPr>
          <p:cNvPr id="20" name="任意形状 19"/>
          <p:cNvSpPr/>
          <p:nvPr>
            <p:custDataLst>
              <p:tags r:id="rId4"/>
            </p:custDataLst>
          </p:nvPr>
        </p:nvSpPr>
        <p:spPr>
          <a:xfrm rot="16200000">
            <a:off x="14190576" y="3302414"/>
            <a:ext cx="2809433" cy="3274215"/>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BEBFB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21" name="任意形状 18"/>
          <p:cNvSpPr/>
          <p:nvPr>
            <p:custDataLst>
              <p:tags r:id="rId5"/>
            </p:custDataLst>
          </p:nvPr>
        </p:nvSpPr>
        <p:spPr>
          <a:xfrm rot="16200000">
            <a:off x="10855818" y="3302415"/>
            <a:ext cx="2809435" cy="3274206"/>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77BE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22" name="任意形状 17"/>
          <p:cNvSpPr/>
          <p:nvPr>
            <p:custDataLst>
              <p:tags r:id="rId6"/>
            </p:custDataLst>
          </p:nvPr>
        </p:nvSpPr>
        <p:spPr>
          <a:xfrm rot="16200000">
            <a:off x="7524497" y="3302415"/>
            <a:ext cx="2809435" cy="3274211"/>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rgbClr val="BEBFB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23" name="文本框 22"/>
          <p:cNvSpPr txBox="1"/>
          <p:nvPr>
            <p:custDataLst>
              <p:tags r:id="rId7"/>
            </p:custDataLst>
          </p:nvPr>
        </p:nvSpPr>
        <p:spPr>
          <a:xfrm>
            <a:off x="7501852" y="5015713"/>
            <a:ext cx="2602457"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charset="-122"/>
                <a:ea typeface="微软雅黑" charset="-122"/>
              </a:rPr>
              <a:t>采购管理</a:t>
            </a:r>
            <a:endParaRPr lang="en-US" altLang="zh-CN" sz="3200" b="1" spc="600" dirty="0">
              <a:solidFill>
                <a:srgbClr val="FFFFFF"/>
              </a:solidFill>
              <a:latin typeface="微软雅黑" charset="-122"/>
              <a:ea typeface="微软雅黑" charset="-122"/>
            </a:endParaRPr>
          </a:p>
        </p:txBody>
      </p:sp>
      <p:sp>
        <p:nvSpPr>
          <p:cNvPr id="24" name="文本框 23"/>
          <p:cNvSpPr txBox="1"/>
          <p:nvPr>
            <p:custDataLst>
              <p:tags r:id="rId8"/>
            </p:custDataLst>
          </p:nvPr>
        </p:nvSpPr>
        <p:spPr>
          <a:xfrm>
            <a:off x="7480295" y="4090481"/>
            <a:ext cx="2594076"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03</a:t>
            </a:r>
            <a:endParaRPr kumimoji="1" lang="zh-CN" altLang="en-US" sz="4800" dirty="0">
              <a:solidFill>
                <a:srgbClr val="FFFFFF"/>
              </a:solidFill>
              <a:latin typeface="微软雅黑" charset="-122"/>
              <a:ea typeface="微软雅黑" charset="-122"/>
            </a:endParaRPr>
          </a:p>
        </p:txBody>
      </p:sp>
      <p:sp>
        <p:nvSpPr>
          <p:cNvPr id="25" name="文本框 24"/>
          <p:cNvSpPr txBox="1"/>
          <p:nvPr>
            <p:custDataLst>
              <p:tags r:id="rId9"/>
            </p:custDataLst>
          </p:nvPr>
        </p:nvSpPr>
        <p:spPr>
          <a:xfrm>
            <a:off x="10831385" y="5001211"/>
            <a:ext cx="2650166"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charset="-122"/>
                <a:ea typeface="微软雅黑" charset="-122"/>
              </a:rPr>
              <a:t>门店管理</a:t>
            </a:r>
            <a:endParaRPr lang="en-US" altLang="zh-CN" sz="3200" b="1" spc="600" dirty="0">
              <a:solidFill>
                <a:srgbClr val="FFFFFF"/>
              </a:solidFill>
              <a:latin typeface="微软雅黑" charset="-122"/>
              <a:ea typeface="微软雅黑" charset="-122"/>
            </a:endParaRPr>
          </a:p>
        </p:txBody>
      </p:sp>
      <p:sp>
        <p:nvSpPr>
          <p:cNvPr id="26" name="文本框 25"/>
          <p:cNvSpPr txBox="1"/>
          <p:nvPr>
            <p:custDataLst>
              <p:tags r:id="rId10"/>
            </p:custDataLst>
          </p:nvPr>
        </p:nvSpPr>
        <p:spPr>
          <a:xfrm>
            <a:off x="10833044" y="4090479"/>
            <a:ext cx="2641173"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04</a:t>
            </a:r>
            <a:endParaRPr kumimoji="1" lang="zh-CN" altLang="en-US" sz="4800" dirty="0">
              <a:solidFill>
                <a:srgbClr val="FFFFFF"/>
              </a:solidFill>
              <a:latin typeface="微软雅黑" charset="-122"/>
              <a:ea typeface="微软雅黑" charset="-122"/>
            </a:endParaRPr>
          </a:p>
        </p:txBody>
      </p:sp>
      <p:sp>
        <p:nvSpPr>
          <p:cNvPr id="27" name="文本框 26"/>
          <p:cNvSpPr txBox="1"/>
          <p:nvPr>
            <p:custDataLst>
              <p:tags r:id="rId11"/>
            </p:custDataLst>
          </p:nvPr>
        </p:nvSpPr>
        <p:spPr>
          <a:xfrm>
            <a:off x="14158139" y="5015713"/>
            <a:ext cx="2650166"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charset="-122"/>
                <a:ea typeface="微软雅黑" charset="-122"/>
              </a:rPr>
              <a:t>电商运营</a:t>
            </a:r>
            <a:endParaRPr lang="en-US" altLang="zh-CN" sz="3200" b="1" spc="600" dirty="0">
              <a:solidFill>
                <a:srgbClr val="FFFFFF"/>
              </a:solidFill>
              <a:latin typeface="微软雅黑" charset="-122"/>
              <a:ea typeface="微软雅黑" charset="-122"/>
            </a:endParaRPr>
          </a:p>
        </p:txBody>
      </p:sp>
      <p:sp>
        <p:nvSpPr>
          <p:cNvPr id="28" name="文本框 27"/>
          <p:cNvSpPr txBox="1"/>
          <p:nvPr>
            <p:custDataLst>
              <p:tags r:id="rId12"/>
            </p:custDataLst>
          </p:nvPr>
        </p:nvSpPr>
        <p:spPr>
          <a:xfrm>
            <a:off x="14093599" y="4090477"/>
            <a:ext cx="2647377"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05</a:t>
            </a:r>
            <a:endParaRPr kumimoji="1" lang="zh-CN" altLang="en-US" sz="4800" dirty="0">
              <a:solidFill>
                <a:srgbClr val="FFFFFF"/>
              </a:solidFill>
              <a:latin typeface="微软雅黑" charset="-122"/>
              <a:ea typeface="微软雅黑" charset="-122"/>
            </a:endParaRPr>
          </a:p>
        </p:txBody>
      </p:sp>
      <p:sp>
        <p:nvSpPr>
          <p:cNvPr id="29" name="文本框 28"/>
          <p:cNvSpPr txBox="1"/>
          <p:nvPr>
            <p:custDataLst>
              <p:tags r:id="rId13"/>
            </p:custDataLst>
          </p:nvPr>
        </p:nvSpPr>
        <p:spPr>
          <a:xfrm>
            <a:off x="17480175" y="5020915"/>
            <a:ext cx="2594077"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charset="-122"/>
                <a:ea typeface="微软雅黑" charset="-122"/>
              </a:rPr>
              <a:t>会员</a:t>
            </a:r>
            <a:r>
              <a:rPr lang="en-US" altLang="zh-CN" sz="3200" b="1" spc="600" dirty="0">
                <a:solidFill>
                  <a:srgbClr val="FFFFFF"/>
                </a:solidFill>
                <a:latin typeface="微软雅黑" charset="-122"/>
                <a:ea typeface="微软雅黑" charset="-122"/>
              </a:rPr>
              <a:t>管理</a:t>
            </a:r>
            <a:endParaRPr lang="en-US" altLang="zh-CN" sz="3200" b="1" spc="600" dirty="0">
              <a:solidFill>
                <a:srgbClr val="FFFFFF"/>
              </a:solidFill>
              <a:latin typeface="微软雅黑" charset="-122"/>
              <a:ea typeface="微软雅黑" charset="-122"/>
            </a:endParaRPr>
          </a:p>
        </p:txBody>
      </p:sp>
      <p:sp>
        <p:nvSpPr>
          <p:cNvPr id="30" name="文本框 29"/>
          <p:cNvSpPr txBox="1"/>
          <p:nvPr>
            <p:custDataLst>
              <p:tags r:id="rId14"/>
            </p:custDataLst>
          </p:nvPr>
        </p:nvSpPr>
        <p:spPr>
          <a:xfrm>
            <a:off x="17479813" y="4104403"/>
            <a:ext cx="2594077"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06</a:t>
            </a:r>
            <a:endParaRPr kumimoji="1" lang="zh-CN" altLang="en-US" sz="4800" dirty="0">
              <a:solidFill>
                <a:srgbClr val="FFFFFF"/>
              </a:solidFill>
              <a:latin typeface="微软雅黑" charset="-122"/>
              <a:ea typeface="微软雅黑" charset="-122"/>
            </a:endParaRPr>
          </a:p>
        </p:txBody>
      </p:sp>
      <p:sp>
        <p:nvSpPr>
          <p:cNvPr id="31" name="文本框 30"/>
          <p:cNvSpPr txBox="1"/>
          <p:nvPr>
            <p:custDataLst>
              <p:tags r:id="rId15"/>
            </p:custDataLst>
          </p:nvPr>
        </p:nvSpPr>
        <p:spPr>
          <a:xfrm>
            <a:off x="20911284" y="5015713"/>
            <a:ext cx="2591284"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charset="-122"/>
                <a:ea typeface="微软雅黑" charset="-122"/>
              </a:rPr>
              <a:t>市场营销</a:t>
            </a:r>
            <a:endParaRPr lang="en-US" altLang="zh-CN" sz="3200" b="1" spc="600" dirty="0">
              <a:solidFill>
                <a:srgbClr val="FFFFFF"/>
              </a:solidFill>
              <a:latin typeface="微软雅黑" charset="-122"/>
              <a:ea typeface="微软雅黑" charset="-122"/>
            </a:endParaRPr>
          </a:p>
        </p:txBody>
      </p:sp>
      <p:sp>
        <p:nvSpPr>
          <p:cNvPr id="32" name="文本框 31"/>
          <p:cNvSpPr txBox="1"/>
          <p:nvPr>
            <p:custDataLst>
              <p:tags r:id="rId16"/>
            </p:custDataLst>
          </p:nvPr>
        </p:nvSpPr>
        <p:spPr>
          <a:xfrm>
            <a:off x="20854828" y="4104401"/>
            <a:ext cx="2591284"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07</a:t>
            </a:r>
            <a:endParaRPr kumimoji="1" lang="zh-CN" altLang="en-US" sz="4800" dirty="0">
              <a:solidFill>
                <a:srgbClr val="FFFFFF"/>
              </a:solidFill>
              <a:latin typeface="微软雅黑" charset="-122"/>
              <a:ea typeface="微软雅黑" charset="-122"/>
            </a:endParaRPr>
          </a:p>
        </p:txBody>
      </p:sp>
      <p:sp>
        <p:nvSpPr>
          <p:cNvPr id="46" name="文本框 45"/>
          <p:cNvSpPr txBox="1"/>
          <p:nvPr>
            <p:custDataLst>
              <p:tags r:id="rId17"/>
            </p:custDataLst>
          </p:nvPr>
        </p:nvSpPr>
        <p:spPr>
          <a:xfrm>
            <a:off x="7319046" y="7015966"/>
            <a:ext cx="2883160" cy="3962654"/>
          </a:xfrm>
          <a:prstGeom prst="rect">
            <a:avLst/>
          </a:prstGeom>
          <a:noFill/>
        </p:spPr>
        <p:txBody>
          <a:bodyPr wrap="square" tIns="0" rtlCol="0"/>
          <a:lstStyle/>
          <a:p>
            <a:pPr indent="0" defTabSz="914400" fontAlgn="ctr">
              <a:lnSpc>
                <a:spcPct val="150000"/>
              </a:lnSpc>
              <a:spcBef>
                <a:spcPts val="2000"/>
              </a:spcBef>
              <a:buSzPct val="100000"/>
            </a:pPr>
            <a:r>
              <a:rPr lang="zh-CN" altLang="en-US" sz="2400" dirty="0">
                <a:solidFill>
                  <a:schemeClr val="tx1">
                    <a:lumMod val="75000"/>
                    <a:lumOff val="25000"/>
                  </a:schemeClr>
                </a:solidFill>
                <a:latin typeface="微软雅黑" charset="-122"/>
                <a:ea typeface="微软雅黑" charset="-122"/>
                <a:cs typeface="+mn-ea"/>
                <a:sym typeface="+mn-ea"/>
              </a:rPr>
              <a:t>关注采购周期、品质质量、供应商服务、供应商绩效等，根据历史情况进行需求预测。</a:t>
            </a:r>
            <a:endParaRPr lang="zh-CN" altLang="en-US" sz="2400" dirty="0">
              <a:solidFill>
                <a:schemeClr val="tx1">
                  <a:lumMod val="75000"/>
                  <a:lumOff val="25000"/>
                </a:schemeClr>
              </a:solidFill>
              <a:latin typeface="微软雅黑" charset="-122"/>
              <a:ea typeface="微软雅黑" charset="-122"/>
              <a:cs typeface="+mn-ea"/>
            </a:endParaRPr>
          </a:p>
        </p:txBody>
      </p:sp>
      <p:sp>
        <p:nvSpPr>
          <p:cNvPr id="47" name="文本框 46"/>
          <p:cNvSpPr txBox="1"/>
          <p:nvPr>
            <p:custDataLst>
              <p:tags r:id="rId18"/>
            </p:custDataLst>
          </p:nvPr>
        </p:nvSpPr>
        <p:spPr>
          <a:xfrm>
            <a:off x="10698066" y="7015494"/>
            <a:ext cx="2883160" cy="3962654"/>
          </a:xfrm>
          <a:prstGeom prst="rect">
            <a:avLst/>
          </a:prstGeom>
          <a:noFill/>
        </p:spPr>
        <p:txBody>
          <a:bodyPr wrap="square" tIns="0" rtlCol="0">
            <a:normAutofit/>
          </a:bodyPr>
          <a:lstStyle/>
          <a:p>
            <a:pPr indent="0" defTabSz="914400" fontAlgn="ctr">
              <a:lnSpc>
                <a:spcPct val="150000"/>
              </a:lnSpc>
              <a:spcBef>
                <a:spcPts val="2000"/>
              </a:spcBef>
            </a:pPr>
            <a:r>
              <a:rPr lang="zh-CN" altLang="en-US" sz="2400" spc="300" dirty="0">
                <a:solidFill>
                  <a:schemeClr val="tx1">
                    <a:lumMod val="75000"/>
                    <a:lumOff val="25000"/>
                  </a:schemeClr>
                </a:solidFill>
                <a:latin typeface="微软雅黑" charset="-122"/>
                <a:ea typeface="微软雅黑" charset="-122"/>
                <a:cs typeface="+mn-ea"/>
                <a:sym typeface="+mn-ea"/>
              </a:rPr>
              <a:t>关注门店的人效坪效、损耗管控、短缺货预警、新门店盈利周期、新门店运营评估等。</a:t>
            </a:r>
            <a:endParaRPr lang="zh-CN" altLang="en-US" sz="2400" spc="300" dirty="0">
              <a:solidFill>
                <a:schemeClr val="tx1"/>
              </a:solidFill>
              <a:latin typeface="微软雅黑" charset="-122"/>
              <a:ea typeface="微软雅黑" charset="-122"/>
            </a:endParaRPr>
          </a:p>
        </p:txBody>
      </p:sp>
      <p:sp>
        <p:nvSpPr>
          <p:cNvPr id="48" name="文本框 47"/>
          <p:cNvSpPr txBox="1"/>
          <p:nvPr>
            <p:custDataLst>
              <p:tags r:id="rId19"/>
            </p:custDataLst>
          </p:nvPr>
        </p:nvSpPr>
        <p:spPr>
          <a:xfrm>
            <a:off x="13807660" y="7015966"/>
            <a:ext cx="2883160" cy="3962654"/>
          </a:xfrm>
          <a:prstGeom prst="rect">
            <a:avLst/>
          </a:prstGeom>
          <a:noFill/>
        </p:spPr>
        <p:txBody>
          <a:bodyPr wrap="square" tIns="0" rtlCol="0"/>
          <a:lstStyle/>
          <a:p>
            <a:pPr indent="0" defTabSz="914400" fontAlgn="ctr">
              <a:lnSpc>
                <a:spcPct val="130000"/>
              </a:lnSpc>
              <a:spcBef>
                <a:spcPts val="2000"/>
              </a:spcBef>
              <a:buSzPct val="100000"/>
            </a:pPr>
            <a:r>
              <a:rPr lang="zh-CN" altLang="en-US" sz="2400" spc="300" dirty="0">
                <a:solidFill>
                  <a:schemeClr val="tx1">
                    <a:lumMod val="75000"/>
                    <a:lumOff val="25000"/>
                  </a:schemeClr>
                </a:solidFill>
                <a:latin typeface="微软雅黑" charset="-122"/>
                <a:ea typeface="微软雅黑" charset="-122"/>
                <a:cs typeface="+mn-ea"/>
              </a:rPr>
              <a:t>关注不同平台不同渠道的运营情况、直播分析、营销效率以及促销计划。</a:t>
            </a:r>
            <a:endParaRPr lang="zh-CN" altLang="en-US" sz="2400" spc="300" dirty="0">
              <a:solidFill>
                <a:schemeClr val="tx1">
                  <a:lumMod val="75000"/>
                  <a:lumOff val="25000"/>
                </a:schemeClr>
              </a:solidFill>
              <a:latin typeface="微软雅黑" charset="-122"/>
              <a:ea typeface="微软雅黑" charset="-122"/>
              <a:cs typeface="+mn-ea"/>
            </a:endParaRPr>
          </a:p>
        </p:txBody>
      </p:sp>
      <p:sp>
        <p:nvSpPr>
          <p:cNvPr id="49" name="文本框 48"/>
          <p:cNvSpPr txBox="1"/>
          <p:nvPr>
            <p:custDataLst>
              <p:tags r:id="rId20"/>
            </p:custDataLst>
          </p:nvPr>
        </p:nvSpPr>
        <p:spPr>
          <a:xfrm>
            <a:off x="17318568" y="7015966"/>
            <a:ext cx="2883160" cy="3962654"/>
          </a:xfrm>
          <a:prstGeom prst="rect">
            <a:avLst/>
          </a:prstGeom>
          <a:noFill/>
        </p:spPr>
        <p:txBody>
          <a:bodyPr wrap="square" tIns="0" rtlCol="0">
            <a:noAutofit/>
          </a:bodyPr>
          <a:lstStyle/>
          <a:p>
            <a:pPr indent="0" defTabSz="914400" fontAlgn="ctr">
              <a:lnSpc>
                <a:spcPct val="150000"/>
              </a:lnSpc>
              <a:spcBef>
                <a:spcPts val="2000"/>
              </a:spcBef>
            </a:pPr>
            <a:r>
              <a:rPr lang="zh-CN" altLang="en-US" sz="2400" spc="300" dirty="0">
                <a:solidFill>
                  <a:schemeClr val="tx1">
                    <a:lumMod val="75000"/>
                    <a:lumOff val="25000"/>
                  </a:schemeClr>
                </a:solidFill>
                <a:latin typeface="微软雅黑" charset="-122"/>
                <a:ea typeface="微软雅黑" charset="-122"/>
                <a:cs typeface="+mn-ea"/>
                <a:sym typeface="+mn-ea"/>
              </a:rPr>
              <a:t>关注会员的价值分析、属性分析，关注会员的购买力、忠诚度等。</a:t>
            </a:r>
            <a:endParaRPr lang="en-US" altLang="zh-CN" sz="2400" spc="300" dirty="0">
              <a:solidFill>
                <a:schemeClr val="tx1">
                  <a:lumMod val="75000"/>
                  <a:lumOff val="25000"/>
                </a:schemeClr>
              </a:solidFill>
              <a:latin typeface="微软雅黑" charset="-122"/>
              <a:ea typeface="微软雅黑" charset="-122"/>
              <a:cs typeface="+mn-ea"/>
              <a:sym typeface="+mn-ea"/>
            </a:endParaRPr>
          </a:p>
        </p:txBody>
      </p:sp>
      <p:sp>
        <p:nvSpPr>
          <p:cNvPr id="50" name="文本框 49"/>
          <p:cNvSpPr txBox="1"/>
          <p:nvPr>
            <p:custDataLst>
              <p:tags r:id="rId21"/>
            </p:custDataLst>
          </p:nvPr>
        </p:nvSpPr>
        <p:spPr>
          <a:xfrm>
            <a:off x="20688040" y="7015966"/>
            <a:ext cx="2883160" cy="3966068"/>
          </a:xfrm>
          <a:prstGeom prst="rect">
            <a:avLst/>
          </a:prstGeom>
          <a:noFill/>
        </p:spPr>
        <p:txBody>
          <a:bodyPr wrap="square" tIns="0" rtlCol="0">
            <a:normAutofit fontScale="97500"/>
          </a:bodyPr>
          <a:lstStyle/>
          <a:p>
            <a:pPr indent="0" defTabSz="914400" fontAlgn="ctr">
              <a:lnSpc>
                <a:spcPct val="150000"/>
              </a:lnSpc>
              <a:spcBef>
                <a:spcPts val="2000"/>
              </a:spcBef>
            </a:pPr>
            <a:r>
              <a:rPr lang="zh-CN" altLang="en-US" sz="2400" spc="300" dirty="0">
                <a:solidFill>
                  <a:schemeClr val="tx1">
                    <a:lumMod val="75000"/>
                    <a:lumOff val="25000"/>
                  </a:schemeClr>
                </a:solidFill>
                <a:latin typeface="微软雅黑" charset="-122"/>
                <a:ea typeface="微软雅黑" charset="-122"/>
                <a:cs typeface="+mn-ea"/>
                <a:sym typeface="+mn-ea"/>
              </a:rPr>
              <a:t>关注各大平台的流量运营、会员招募、促销活动、广告投资回报、品牌价值等。</a:t>
            </a:r>
            <a:endParaRPr lang="zh-CN" altLang="en-US" sz="2400" spc="300" dirty="0">
              <a:solidFill>
                <a:schemeClr val="tx2"/>
              </a:solidFill>
              <a:latin typeface="微软雅黑" charset="-122"/>
              <a:ea typeface="微软雅黑" charset="-122"/>
            </a:endParaRPr>
          </a:p>
        </p:txBody>
      </p:sp>
      <p:sp>
        <p:nvSpPr>
          <p:cNvPr id="51" name="任意形状 18"/>
          <p:cNvSpPr/>
          <p:nvPr>
            <p:custDataLst>
              <p:tags r:id="rId22"/>
            </p:custDataLst>
          </p:nvPr>
        </p:nvSpPr>
        <p:spPr>
          <a:xfrm rot="16200000">
            <a:off x="834745" y="3302416"/>
            <a:ext cx="2809435" cy="3274204"/>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BEBFB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52" name="文本框 51"/>
          <p:cNvSpPr txBox="1"/>
          <p:nvPr>
            <p:custDataLst>
              <p:tags r:id="rId23"/>
            </p:custDataLst>
          </p:nvPr>
        </p:nvSpPr>
        <p:spPr>
          <a:xfrm>
            <a:off x="782079" y="5015713"/>
            <a:ext cx="2650166"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charset="-122"/>
                <a:ea typeface="微软雅黑" charset="-122"/>
              </a:rPr>
              <a:t>商品管理</a:t>
            </a:r>
            <a:endParaRPr lang="en-US" altLang="zh-CN" sz="3200" b="1" spc="600" dirty="0">
              <a:solidFill>
                <a:srgbClr val="FFFFFF"/>
              </a:solidFill>
              <a:latin typeface="微软雅黑" charset="-122"/>
              <a:ea typeface="微软雅黑" charset="-122"/>
            </a:endParaRPr>
          </a:p>
        </p:txBody>
      </p:sp>
      <p:sp>
        <p:nvSpPr>
          <p:cNvPr id="53" name="文本框 52"/>
          <p:cNvSpPr txBox="1"/>
          <p:nvPr>
            <p:custDataLst>
              <p:tags r:id="rId24"/>
            </p:custDataLst>
          </p:nvPr>
        </p:nvSpPr>
        <p:spPr>
          <a:xfrm>
            <a:off x="782078" y="4104403"/>
            <a:ext cx="2641173"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01</a:t>
            </a:r>
            <a:endParaRPr kumimoji="1" lang="zh-CN" altLang="en-US" sz="4800" dirty="0">
              <a:solidFill>
                <a:srgbClr val="FFFFFF"/>
              </a:solidFill>
              <a:latin typeface="微软雅黑" charset="-122"/>
              <a:ea typeface="微软雅黑" charset="-122"/>
            </a:endParaRPr>
          </a:p>
        </p:txBody>
      </p:sp>
      <p:sp>
        <p:nvSpPr>
          <p:cNvPr id="54" name="文本框 53"/>
          <p:cNvSpPr txBox="1"/>
          <p:nvPr>
            <p:custDataLst>
              <p:tags r:id="rId25"/>
            </p:custDataLst>
          </p:nvPr>
        </p:nvSpPr>
        <p:spPr>
          <a:xfrm>
            <a:off x="615950" y="7015494"/>
            <a:ext cx="2883160" cy="3962654"/>
          </a:xfrm>
          <a:prstGeom prst="rect">
            <a:avLst/>
          </a:prstGeom>
          <a:noFill/>
        </p:spPr>
        <p:txBody>
          <a:bodyPr wrap="square" tIns="0" rtlCol="0"/>
          <a:lstStyle/>
          <a:p>
            <a:pPr indent="0" defTabSz="914400" fontAlgn="ctr">
              <a:lnSpc>
                <a:spcPct val="150000"/>
              </a:lnSpc>
              <a:spcBef>
                <a:spcPts val="2000"/>
              </a:spcBef>
              <a:buSzPct val="100000"/>
            </a:pPr>
            <a:r>
              <a:rPr lang="zh-CN" altLang="en-US" sz="2400" dirty="0">
                <a:solidFill>
                  <a:schemeClr val="tx1">
                    <a:lumMod val="75000"/>
                    <a:lumOff val="25000"/>
                  </a:schemeClr>
                </a:solidFill>
                <a:latin typeface="微软雅黑" charset="-122"/>
                <a:ea typeface="微软雅黑" charset="-122"/>
                <a:cs typeface="+mn-ea"/>
                <a:sym typeface="+mn-ea"/>
              </a:rPr>
              <a:t>关注商品的动销监控、竞争力、商品折扣、新品开发完成率、商品生命周期等。</a:t>
            </a:r>
            <a:endParaRPr lang="zh-CN" altLang="en-US" sz="2400" dirty="0">
              <a:solidFill>
                <a:schemeClr val="tx1">
                  <a:lumMod val="75000"/>
                  <a:lumOff val="25000"/>
                </a:schemeClr>
              </a:solidFill>
              <a:latin typeface="微软雅黑" charset="-122"/>
              <a:ea typeface="微软雅黑" charset="-122"/>
              <a:cs typeface="+mn-ea"/>
            </a:endParaRPr>
          </a:p>
        </p:txBody>
      </p:sp>
      <p:sp>
        <p:nvSpPr>
          <p:cNvPr id="55" name="任意形状 18"/>
          <p:cNvSpPr/>
          <p:nvPr>
            <p:custDataLst>
              <p:tags r:id="rId26"/>
            </p:custDataLst>
          </p:nvPr>
        </p:nvSpPr>
        <p:spPr>
          <a:xfrm rot="16200000">
            <a:off x="4187545" y="3302416"/>
            <a:ext cx="2809435" cy="3274204"/>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rgbClr val="077BE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dirty="0">
              <a:solidFill>
                <a:srgbClr val="FFFFFF"/>
              </a:solidFill>
              <a:latin typeface="微软雅黑" charset="-122"/>
              <a:ea typeface="微软雅黑" charset="-122"/>
            </a:endParaRPr>
          </a:p>
        </p:txBody>
      </p:sp>
      <p:sp>
        <p:nvSpPr>
          <p:cNvPr id="56" name="文本框 55"/>
          <p:cNvSpPr txBox="1"/>
          <p:nvPr>
            <p:custDataLst>
              <p:tags r:id="rId27"/>
            </p:custDataLst>
          </p:nvPr>
        </p:nvSpPr>
        <p:spPr>
          <a:xfrm>
            <a:off x="4134879" y="5015713"/>
            <a:ext cx="2650166" cy="900662"/>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charset="-122"/>
                <a:ea typeface="微软雅黑" charset="-122"/>
              </a:rPr>
              <a:t>销售管理</a:t>
            </a:r>
            <a:endParaRPr lang="en-US" altLang="zh-CN" sz="3200" b="1" spc="600" dirty="0">
              <a:solidFill>
                <a:srgbClr val="FFFFFF"/>
              </a:solidFill>
              <a:latin typeface="微软雅黑" charset="-122"/>
              <a:ea typeface="微软雅黑" charset="-122"/>
            </a:endParaRPr>
          </a:p>
        </p:txBody>
      </p:sp>
      <p:sp>
        <p:nvSpPr>
          <p:cNvPr id="57" name="文本框 56"/>
          <p:cNvSpPr txBox="1"/>
          <p:nvPr>
            <p:custDataLst>
              <p:tags r:id="rId28"/>
            </p:custDataLst>
          </p:nvPr>
        </p:nvSpPr>
        <p:spPr>
          <a:xfrm>
            <a:off x="4134878" y="4104403"/>
            <a:ext cx="2641173" cy="900662"/>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02</a:t>
            </a:r>
            <a:endParaRPr kumimoji="1" lang="zh-CN" altLang="en-US" sz="4800" dirty="0">
              <a:solidFill>
                <a:srgbClr val="FFFFFF"/>
              </a:solidFill>
              <a:latin typeface="微软雅黑" charset="-122"/>
              <a:ea typeface="微软雅黑" charset="-122"/>
            </a:endParaRPr>
          </a:p>
        </p:txBody>
      </p:sp>
      <p:sp>
        <p:nvSpPr>
          <p:cNvPr id="58" name="文本框 57"/>
          <p:cNvSpPr txBox="1"/>
          <p:nvPr>
            <p:custDataLst>
              <p:tags r:id="rId29"/>
            </p:custDataLst>
          </p:nvPr>
        </p:nvSpPr>
        <p:spPr>
          <a:xfrm>
            <a:off x="3968750" y="7015494"/>
            <a:ext cx="2883160" cy="3962654"/>
          </a:xfrm>
          <a:prstGeom prst="rect">
            <a:avLst/>
          </a:prstGeom>
          <a:noFill/>
        </p:spPr>
        <p:txBody>
          <a:bodyPr wrap="square" tIns="0" rtlCol="0"/>
          <a:lstStyle/>
          <a:p>
            <a:pPr indent="0" defTabSz="914400" fontAlgn="ctr">
              <a:lnSpc>
                <a:spcPct val="150000"/>
              </a:lnSpc>
              <a:spcBef>
                <a:spcPts val="2000"/>
              </a:spcBef>
              <a:buSzPct val="100000"/>
            </a:pPr>
            <a:r>
              <a:rPr lang="zh-CN" altLang="en-US" sz="2400" spc="300" dirty="0">
                <a:solidFill>
                  <a:schemeClr val="tx1">
                    <a:lumMod val="75000"/>
                    <a:lumOff val="25000"/>
                  </a:schemeClr>
                </a:solidFill>
                <a:latin typeface="微软雅黑" charset="-122"/>
                <a:ea typeface="微软雅黑" charset="-122"/>
                <a:cs typeface="+mn-ea"/>
                <a:sym typeface="+mn-ea"/>
              </a:rPr>
              <a:t>关注销售额、利润、同比增长率、目标达成率等。</a:t>
            </a:r>
            <a:endParaRPr lang="zh-CN" altLang="en-US" sz="2400" spc="300" dirty="0">
              <a:solidFill>
                <a:schemeClr val="tx1">
                  <a:lumMod val="75000"/>
                  <a:lumOff val="25000"/>
                </a:schemeClr>
              </a:solidFill>
              <a:latin typeface="微软雅黑" charset="-122"/>
              <a:ea typeface="微软雅黑" charset="-122"/>
              <a:cs typeface="+mn-ea"/>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零售行业</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3</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
        <p:nvSpPr>
          <p:cNvPr id="33" name="五边形 32"/>
          <p:cNvSpPr/>
          <p:nvPr>
            <p:custDataLst>
              <p:tags r:id="rId2"/>
            </p:custDataLst>
          </p:nvPr>
        </p:nvSpPr>
        <p:spPr>
          <a:xfrm>
            <a:off x="2799190" y="3998050"/>
            <a:ext cx="4097020" cy="1066800"/>
          </a:xfrm>
          <a:prstGeom prst="homePlate">
            <a:avLst/>
          </a:prstGeom>
          <a:solidFill>
            <a:srgbClr val="002060">
              <a:alpha val="60000"/>
            </a:srgbClr>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4" name="文本框 33"/>
          <p:cNvSpPr txBox="1"/>
          <p:nvPr>
            <p:custDataLst>
              <p:tags r:id="rId3"/>
            </p:custDataLst>
          </p:nvPr>
        </p:nvSpPr>
        <p:spPr>
          <a:xfrm>
            <a:off x="2631551" y="4178390"/>
            <a:ext cx="4032250" cy="866140"/>
          </a:xfrm>
          <a:prstGeom prst="rect">
            <a:avLst/>
          </a:prstGeom>
          <a:noFill/>
        </p:spPr>
        <p:txBody>
          <a:bodyPr wrap="square" bIns="0" rtlCol="0">
            <a:normAutofit/>
          </a:bodyPr>
          <a:lstStyle/>
          <a:p>
            <a:pPr algn="ctr"/>
            <a:r>
              <a:rPr lang="zh-CN" altLang="en-US" sz="3200" b="1" spc="600">
                <a:solidFill>
                  <a:srgbClr val="FFFFFF"/>
                </a:solidFill>
                <a:latin typeface="微软雅黑" charset="-122"/>
                <a:ea typeface="微软雅黑" charset="-122"/>
              </a:rPr>
              <a:t>管理层驾驶舱</a:t>
            </a:r>
            <a:endParaRPr lang="zh-CN" altLang="en-US" sz="3200" b="1" spc="600">
              <a:solidFill>
                <a:srgbClr val="FFFFFF"/>
              </a:solidFill>
              <a:latin typeface="微软雅黑" charset="-122"/>
              <a:ea typeface="微软雅黑" charset="-122"/>
            </a:endParaRPr>
          </a:p>
        </p:txBody>
      </p:sp>
      <p:cxnSp>
        <p:nvCxnSpPr>
          <p:cNvPr id="35" name="直接连接符 7"/>
          <p:cNvCxnSpPr/>
          <p:nvPr>
            <p:custDataLst>
              <p:tags r:id="rId4"/>
            </p:custDataLst>
          </p:nvPr>
        </p:nvCxnSpPr>
        <p:spPr>
          <a:xfrm>
            <a:off x="9024356" y="6253396"/>
            <a:ext cx="0" cy="4434840"/>
          </a:xfrm>
          <a:prstGeom prst="line">
            <a:avLst/>
          </a:prstGeom>
          <a:ln>
            <a:gradFill>
              <a:gsLst>
                <a:gs pos="100000">
                  <a:srgbClr val="FFFFFF"/>
                </a:gs>
                <a:gs pos="0">
                  <a:srgbClr val="7578EC"/>
                </a:gs>
              </a:gsLst>
              <a:path path="circle">
                <a:fillToRect l="50000" t="50000" r="50000" b="50000"/>
              </a:path>
              <a:tileRect/>
            </a:gradFill>
          </a:ln>
        </p:spPr>
        <p:style>
          <a:lnRef idx="1">
            <a:srgbClr val="7578EC"/>
          </a:lnRef>
          <a:fillRef idx="0">
            <a:srgbClr val="7578EC"/>
          </a:fillRef>
          <a:effectRef idx="0">
            <a:srgbClr val="7578EC"/>
          </a:effectRef>
          <a:fontRef idx="minor">
            <a:srgbClr val="000000"/>
          </a:fontRef>
        </p:style>
      </p:cxnSp>
      <p:sp>
        <p:nvSpPr>
          <p:cNvPr id="36" name="五边形 35"/>
          <p:cNvSpPr/>
          <p:nvPr>
            <p:custDataLst>
              <p:tags r:id="rId5"/>
            </p:custDataLst>
          </p:nvPr>
        </p:nvSpPr>
        <p:spPr>
          <a:xfrm>
            <a:off x="10346456" y="3991701"/>
            <a:ext cx="4097020" cy="1088390"/>
          </a:xfrm>
          <a:prstGeom prst="homePlate">
            <a:avLst/>
          </a:prstGeom>
          <a:solidFill>
            <a:schemeClr val="accent1"/>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7" name="文本框 36"/>
          <p:cNvSpPr txBox="1"/>
          <p:nvPr>
            <p:custDataLst>
              <p:tags r:id="rId6"/>
            </p:custDataLst>
          </p:nvPr>
        </p:nvSpPr>
        <p:spPr>
          <a:xfrm>
            <a:off x="10262637" y="4201250"/>
            <a:ext cx="4032250" cy="866140"/>
          </a:xfrm>
          <a:prstGeom prst="rect">
            <a:avLst/>
          </a:prstGeom>
          <a:noFill/>
        </p:spPr>
        <p:txBody>
          <a:bodyPr wrap="square" bIns="0" rtlCol="0">
            <a:normAutofit/>
          </a:bodyPr>
          <a:lstStyle/>
          <a:p>
            <a:pPr algn="ctr"/>
            <a:r>
              <a:rPr lang="zh-CN" altLang="en-US" sz="3200" b="1" spc="600" dirty="0">
                <a:solidFill>
                  <a:srgbClr val="FFFFFF"/>
                </a:solidFill>
                <a:latin typeface="微软雅黑" charset="-122"/>
                <a:ea typeface="微软雅黑" charset="-122"/>
              </a:rPr>
              <a:t>关键模块监测</a:t>
            </a:r>
            <a:endParaRPr lang="zh-CN" altLang="en-US" sz="3200" b="1" spc="600" dirty="0">
              <a:solidFill>
                <a:srgbClr val="FFFFFF"/>
              </a:solidFill>
              <a:latin typeface="微软雅黑" charset="-122"/>
              <a:ea typeface="微软雅黑" charset="-122"/>
            </a:endParaRPr>
          </a:p>
        </p:txBody>
      </p:sp>
      <p:sp>
        <p:nvSpPr>
          <p:cNvPr id="38" name="五边形 37"/>
          <p:cNvSpPr/>
          <p:nvPr>
            <p:custDataLst>
              <p:tags r:id="rId7"/>
            </p:custDataLst>
          </p:nvPr>
        </p:nvSpPr>
        <p:spPr>
          <a:xfrm>
            <a:off x="17893722" y="3995203"/>
            <a:ext cx="4097020" cy="1068070"/>
          </a:xfrm>
          <a:prstGeom prst="homePlate">
            <a:avLst/>
          </a:prstGeom>
          <a:solidFill>
            <a:schemeClr val="accent1">
              <a:lumMod val="60000"/>
              <a:lumOff val="40000"/>
            </a:schemeClr>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9" name="文本框 38"/>
          <p:cNvSpPr txBox="1"/>
          <p:nvPr>
            <p:custDataLst>
              <p:tags r:id="rId8"/>
            </p:custDataLst>
          </p:nvPr>
        </p:nvSpPr>
        <p:spPr>
          <a:xfrm>
            <a:off x="17661313" y="4133940"/>
            <a:ext cx="4032250" cy="878840"/>
          </a:xfrm>
          <a:prstGeom prst="rect">
            <a:avLst/>
          </a:prstGeom>
          <a:noFill/>
        </p:spPr>
        <p:txBody>
          <a:bodyPr wrap="square" bIns="0" rtlCol="0">
            <a:normAutofit/>
          </a:bodyPr>
          <a:lstStyle/>
          <a:p>
            <a:pPr algn="ctr"/>
            <a:r>
              <a:rPr lang="zh-CN" altLang="en-US" sz="3200" b="1" spc="600">
                <a:solidFill>
                  <a:srgbClr val="FFFFFF"/>
                </a:solidFill>
                <a:latin typeface="微软雅黑" charset="-122"/>
                <a:ea typeface="微软雅黑" charset="-122"/>
              </a:rPr>
              <a:t>具体数据挖掘</a:t>
            </a:r>
            <a:endParaRPr lang="zh-CN" altLang="en-US" sz="3200" b="1" spc="600">
              <a:solidFill>
                <a:srgbClr val="FFFFFF"/>
              </a:solidFill>
              <a:latin typeface="微软雅黑" charset="-122"/>
              <a:ea typeface="微软雅黑" charset="-122"/>
            </a:endParaRPr>
          </a:p>
        </p:txBody>
      </p:sp>
      <p:cxnSp>
        <p:nvCxnSpPr>
          <p:cNvPr id="40" name="直接连接符 12"/>
          <p:cNvCxnSpPr/>
          <p:nvPr>
            <p:custDataLst>
              <p:tags r:id="rId9"/>
            </p:custDataLst>
          </p:nvPr>
        </p:nvCxnSpPr>
        <p:spPr>
          <a:xfrm>
            <a:off x="16082754" y="6106250"/>
            <a:ext cx="0" cy="4434840"/>
          </a:xfrm>
          <a:prstGeom prst="line">
            <a:avLst/>
          </a:prstGeom>
          <a:ln>
            <a:gradFill>
              <a:gsLst>
                <a:gs pos="100000">
                  <a:srgbClr val="FFFFFF"/>
                </a:gs>
                <a:gs pos="0">
                  <a:srgbClr val="7578EC"/>
                </a:gs>
              </a:gsLst>
              <a:path path="circle">
                <a:fillToRect l="50000" t="50000" r="50000" b="50000"/>
              </a:path>
              <a:tileRect/>
            </a:gradFill>
          </a:ln>
        </p:spPr>
        <p:style>
          <a:lnRef idx="1">
            <a:srgbClr val="7578EC"/>
          </a:lnRef>
          <a:fillRef idx="0">
            <a:srgbClr val="7578EC"/>
          </a:fillRef>
          <a:effectRef idx="0">
            <a:srgbClr val="7578EC"/>
          </a:effectRef>
          <a:fontRef idx="minor">
            <a:srgbClr val="000000"/>
          </a:fontRef>
        </p:style>
      </p:cxnSp>
      <p:sp>
        <p:nvSpPr>
          <p:cNvPr id="41" name="文本框 40"/>
          <p:cNvSpPr txBox="1"/>
          <p:nvPr>
            <p:custDataLst>
              <p:tags r:id="rId10"/>
            </p:custDataLst>
          </p:nvPr>
        </p:nvSpPr>
        <p:spPr>
          <a:xfrm>
            <a:off x="2585721" y="5461002"/>
            <a:ext cx="4801146"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charset="-122"/>
                <a:ea typeface="微软雅黑" charset="-122"/>
                <a:cs typeface="+mn-ea"/>
              </a:rPr>
              <a:t>商品-销售-会员-电商全板块</a:t>
            </a:r>
            <a:endParaRPr lang="zh-CN" altLang="en-US" sz="2800" dirty="0">
              <a:solidFill>
                <a:schemeClr val="tx1">
                  <a:lumMod val="75000"/>
                  <a:lumOff val="25000"/>
                </a:schemeClr>
              </a:solidFill>
              <a:latin typeface="微软雅黑" charset="-122"/>
              <a:ea typeface="微软雅黑" charset="-122"/>
              <a:cs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pPr>
              <a:lnSpc>
                <a:spcPct val="150000"/>
              </a:lnSpc>
            </a:pPr>
            <a:endParaRPr lang="en-US" altLang="zh-CN" sz="2800" b="1" dirty="0">
              <a:latin typeface="微软雅黑 Light" panose="020B0502040204020203" charset="-122"/>
              <a:ea typeface="微软雅黑 Light" panose="020B0502040204020203" charset="-122"/>
              <a:cs typeface="微软雅黑 Light" panose="020B0502040204020203" charset="-122"/>
            </a:endParaRPr>
          </a:p>
          <a:p>
            <a:pPr>
              <a:lnSpc>
                <a:spcPct val="150000"/>
              </a:lnSpc>
            </a:pPr>
            <a:r>
              <a:rPr lang="zh-CN" altLang="en-US" sz="2800" dirty="0">
                <a:solidFill>
                  <a:schemeClr val="tx1">
                    <a:lumMod val="75000"/>
                    <a:lumOff val="25000"/>
                  </a:schemeClr>
                </a:solidFill>
                <a:latin typeface="微软雅黑" charset="-122"/>
                <a:ea typeface="微软雅黑" charset="-122"/>
                <a:cs typeface="+mn-ea"/>
              </a:rPr>
              <a:t>在全局驾驶舱中设置关键性能指标，以追踪整个零售业的绩效。提供决策制定所需的见解和预测。</a:t>
            </a:r>
            <a:endParaRPr lang="zh-CN" altLang="en-US" sz="2800" dirty="0">
              <a:solidFill>
                <a:schemeClr val="tx1">
                  <a:lumMod val="75000"/>
                  <a:lumOff val="25000"/>
                </a:schemeClr>
              </a:solidFill>
              <a:latin typeface="微软雅黑" charset="-122"/>
              <a:ea typeface="微软雅黑" charset="-122"/>
              <a:cs typeface="+mn-ea"/>
            </a:endParaRPr>
          </a:p>
        </p:txBody>
      </p:sp>
      <p:sp>
        <p:nvSpPr>
          <p:cNvPr id="42" name="文本框 41"/>
          <p:cNvSpPr txBox="1"/>
          <p:nvPr>
            <p:custDataLst>
              <p:tags r:id="rId11"/>
            </p:custDataLst>
          </p:nvPr>
        </p:nvSpPr>
        <p:spPr>
          <a:xfrm>
            <a:off x="10137140" y="5546092"/>
            <a:ext cx="4802400"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charset="-122"/>
                <a:ea typeface="微软雅黑" charset="-122"/>
                <a:cs typeface="+mn-ea"/>
                <a:sym typeface="+mn-ea"/>
              </a:rPr>
              <a:t>持续监测重点的业务情况</a:t>
            </a:r>
            <a:endParaRPr lang="zh-CN" altLang="en-US" sz="2800" dirty="0">
              <a:solidFill>
                <a:schemeClr val="tx1">
                  <a:lumMod val="75000"/>
                  <a:lumOff val="25000"/>
                </a:schemeClr>
              </a:solidFill>
              <a:latin typeface="微软雅黑" charset="-122"/>
              <a:ea typeface="微软雅黑" charset="-122"/>
              <a:cs typeface="+mn-ea"/>
              <a:sym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3200" dirty="0">
              <a:solidFill>
                <a:schemeClr val="tx1">
                  <a:lumMod val="75000"/>
                  <a:lumOff val="25000"/>
                </a:schemeClr>
              </a:solidFill>
              <a:latin typeface="微软雅黑" charset="-122"/>
              <a:ea typeface="微软雅黑" charset="-122"/>
              <a:cs typeface="+mn-ea"/>
              <a:sym typeface="+mn-ea"/>
            </a:endParaRPr>
          </a:p>
          <a:p>
            <a:pPr>
              <a:lnSpc>
                <a:spcPct val="150000"/>
              </a:lnSpc>
            </a:pPr>
            <a:r>
              <a:rPr lang="zh-CN" altLang="en-US" sz="2800" dirty="0">
                <a:solidFill>
                  <a:schemeClr val="tx1">
                    <a:lumMod val="75000"/>
                    <a:lumOff val="25000"/>
                  </a:schemeClr>
                </a:solidFill>
                <a:latin typeface="微软雅黑" charset="-122"/>
                <a:ea typeface="微软雅黑" charset="-122"/>
                <a:cs typeface="+mn-ea"/>
                <a:sym typeface="+mn-ea"/>
              </a:rPr>
              <a:t>针对关键业务定制化的交互式分析面板，对不同业务人员共享一套源，进行可多维度数据探索。</a:t>
            </a:r>
            <a:endParaRPr lang="zh-CN" altLang="en-US" sz="2800" dirty="0">
              <a:solidFill>
                <a:schemeClr val="tx1">
                  <a:lumMod val="75000"/>
                  <a:lumOff val="25000"/>
                </a:schemeClr>
              </a:solidFill>
              <a:latin typeface="微软雅黑" charset="-122"/>
              <a:ea typeface="微软雅黑" charset="-122"/>
              <a:cs typeface="+mn-ea"/>
              <a:sym typeface="+mn-ea"/>
            </a:endParaRPr>
          </a:p>
        </p:txBody>
      </p:sp>
      <p:sp>
        <p:nvSpPr>
          <p:cNvPr id="43" name="文本框 42"/>
          <p:cNvSpPr txBox="1"/>
          <p:nvPr>
            <p:custDataLst>
              <p:tags r:id="rId12"/>
            </p:custDataLst>
          </p:nvPr>
        </p:nvSpPr>
        <p:spPr>
          <a:xfrm>
            <a:off x="17724120" y="5543202"/>
            <a:ext cx="4802400"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charset="-122"/>
                <a:ea typeface="微软雅黑" charset="-122"/>
                <a:cs typeface="+mn-ea"/>
                <a:sym typeface="+mn-ea"/>
              </a:rPr>
              <a:t>敏锐把控关键流程指标</a:t>
            </a:r>
            <a:endParaRPr lang="zh-CN" altLang="en-US" sz="2800" dirty="0">
              <a:solidFill>
                <a:schemeClr val="tx1">
                  <a:lumMod val="75000"/>
                  <a:lumOff val="25000"/>
                </a:schemeClr>
              </a:solidFill>
              <a:latin typeface="微软雅黑" charset="-122"/>
              <a:ea typeface="微软雅黑" charset="-122"/>
              <a:cs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sym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sym typeface="+mn-ea"/>
            </a:endParaRPr>
          </a:p>
          <a:p>
            <a:pPr>
              <a:lnSpc>
                <a:spcPct val="150000"/>
              </a:lnSpc>
            </a:pPr>
            <a:r>
              <a:rPr lang="zh-CN" altLang="en-US" sz="2800" dirty="0">
                <a:solidFill>
                  <a:schemeClr val="tx1">
                    <a:lumMod val="75000"/>
                    <a:lumOff val="25000"/>
                  </a:schemeClr>
                </a:solidFill>
                <a:latin typeface="微软雅黑" charset="-122"/>
                <a:ea typeface="微软雅黑" charset="-122"/>
                <a:cs typeface="+mn-ea"/>
                <a:sym typeface="+mn-ea"/>
              </a:rPr>
              <a:t>如需要对特定流程进行提升，如监控会员管理中用户的购买力变化情况，可制定特定主题看板，深入监测数据。</a:t>
            </a:r>
            <a:endParaRPr lang="zh-CN" altLang="en-US" sz="2800" dirty="0">
              <a:solidFill>
                <a:schemeClr val="tx1">
                  <a:lumMod val="75000"/>
                  <a:lumOff val="25000"/>
                </a:schemeClr>
              </a:solidFill>
              <a:latin typeface="微软雅黑" charset="-122"/>
              <a:ea typeface="微软雅黑" charset="-122"/>
              <a:cs typeface="+mn-ea"/>
              <a:sym typeface="+mn-ea"/>
            </a:endParaRPr>
          </a:p>
        </p:txBody>
      </p:sp>
      <p:pic>
        <p:nvPicPr>
          <p:cNvPr id="44" name="图片 43"/>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rcRect/>
          <a:stretch>
            <a:fillRect/>
          </a:stretch>
        </p:blipFill>
        <p:spPr>
          <a:xfrm>
            <a:off x="3008117" y="6233163"/>
            <a:ext cx="3678945" cy="2332990"/>
          </a:xfrm>
          <a:prstGeom prst="rect">
            <a:avLst/>
          </a:prstGeom>
        </p:spPr>
      </p:pic>
      <p:pic>
        <p:nvPicPr>
          <p:cNvPr id="45" name="图片 44"/>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rcRect/>
          <a:stretch>
            <a:fillRect/>
          </a:stretch>
        </p:blipFill>
        <p:spPr>
          <a:xfrm>
            <a:off x="10600398" y="6261102"/>
            <a:ext cx="3761056" cy="2385060"/>
          </a:xfrm>
          <a:prstGeom prst="rect">
            <a:avLst/>
          </a:prstGeom>
        </p:spPr>
      </p:pic>
      <p:pic>
        <p:nvPicPr>
          <p:cNvPr id="59" name="图片 58"/>
          <p:cNvPicPr/>
          <p:nvPr/>
        </p:nvPicPr>
        <p:blipFill>
          <a:blip r:embed="rId17"/>
          <a:stretch>
            <a:fillRect/>
          </a:stretch>
        </p:blipFill>
        <p:spPr>
          <a:xfrm>
            <a:off x="17724121" y="6233162"/>
            <a:ext cx="4210050" cy="2413000"/>
          </a:xfrm>
          <a:prstGeom prst="rect">
            <a:avLst/>
          </a:prstGeom>
          <a:noFill/>
          <a:ln w="9525">
            <a:noFill/>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制造行业</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1</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
        <p:nvSpPr>
          <p:cNvPr id="8" name="矩形 7"/>
          <p:cNvSpPr/>
          <p:nvPr>
            <p:custDataLst>
              <p:tags r:id="rId2"/>
            </p:custDataLst>
          </p:nvPr>
        </p:nvSpPr>
        <p:spPr>
          <a:xfrm rot="16200000">
            <a:off x="19961409" y="3428783"/>
            <a:ext cx="2840838" cy="3377742"/>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9" name="任意形状 20"/>
          <p:cNvSpPr/>
          <p:nvPr>
            <p:custDataLst>
              <p:tags r:id="rId3"/>
            </p:custDataLst>
          </p:nvPr>
        </p:nvSpPr>
        <p:spPr>
          <a:xfrm rot="16200000">
            <a:off x="16454195" y="3291350"/>
            <a:ext cx="2840838" cy="3652616"/>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dirty="0">
              <a:solidFill>
                <a:srgbClr val="FFFFFF"/>
              </a:solidFill>
              <a:latin typeface="微软雅黑" charset="-122"/>
              <a:ea typeface="微软雅黑" charset="-122"/>
            </a:endParaRPr>
          </a:p>
        </p:txBody>
      </p:sp>
      <p:sp>
        <p:nvSpPr>
          <p:cNvPr id="11" name="任意形状 19"/>
          <p:cNvSpPr/>
          <p:nvPr>
            <p:custDataLst>
              <p:tags r:id="rId4"/>
            </p:custDataLst>
          </p:nvPr>
        </p:nvSpPr>
        <p:spPr>
          <a:xfrm rot="16200000">
            <a:off x="12687675" y="3291350"/>
            <a:ext cx="2840838" cy="3652616"/>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12" name="任意形状 18"/>
          <p:cNvSpPr/>
          <p:nvPr>
            <p:custDataLst>
              <p:tags r:id="rId5"/>
            </p:custDataLst>
          </p:nvPr>
        </p:nvSpPr>
        <p:spPr>
          <a:xfrm rot="16200000">
            <a:off x="8921119" y="3291349"/>
            <a:ext cx="2840838" cy="365261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13" name="任意形状 17"/>
          <p:cNvSpPr/>
          <p:nvPr>
            <p:custDataLst>
              <p:tags r:id="rId6"/>
            </p:custDataLst>
          </p:nvPr>
        </p:nvSpPr>
        <p:spPr>
          <a:xfrm rot="16200000">
            <a:off x="5208799" y="3291349"/>
            <a:ext cx="2840838" cy="3652618"/>
          </a:xfrm>
          <a:custGeom>
            <a:avLst/>
            <a:gdLst>
              <a:gd name="connsiteX0" fmla="*/ 1440001 w 1440001"/>
              <a:gd name="connsiteY0" fmla="*/ 0 h 2239362"/>
              <a:gd name="connsiteX1" fmla="*/ 1440001 w 1440001"/>
              <a:gd name="connsiteY1" fmla="*/ 2070844 h 2239362"/>
              <a:gd name="connsiteX2" fmla="*/ 825324 w 1440001"/>
              <a:gd name="connsiteY2" fmla="*/ 2070844 h 2239362"/>
              <a:gd name="connsiteX3" fmla="*/ 720000 w 1440001"/>
              <a:gd name="connsiteY3" fmla="*/ 2239362 h 2239362"/>
              <a:gd name="connsiteX4" fmla="*/ 614677 w 1440001"/>
              <a:gd name="connsiteY4" fmla="*/ 2070844 h 2239362"/>
              <a:gd name="connsiteX5" fmla="*/ 0 w 1440001"/>
              <a:gd name="connsiteY5" fmla="*/ 2070844 h 2239362"/>
              <a:gd name="connsiteX6" fmla="*/ 0 w 1440001"/>
              <a:gd name="connsiteY6" fmla="*/ 0 h 22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2">
                <a:moveTo>
                  <a:pt x="1440001" y="0"/>
                </a:moveTo>
                <a:lnTo>
                  <a:pt x="1440001" y="2070844"/>
                </a:lnTo>
                <a:lnTo>
                  <a:pt x="825324" y="2070844"/>
                </a:lnTo>
                <a:lnTo>
                  <a:pt x="720000" y="2239362"/>
                </a:lnTo>
                <a:lnTo>
                  <a:pt x="614677" y="2070844"/>
                </a:lnTo>
                <a:lnTo>
                  <a:pt x="0" y="2070844"/>
                </a:lnTo>
                <a:lnTo>
                  <a:pt x="0" y="0"/>
                </a:lnTo>
                <a:close/>
              </a:path>
            </a:pathLst>
          </a:cu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14" name="文本框 13"/>
          <p:cNvSpPr txBox="1"/>
          <p:nvPr>
            <p:custDataLst>
              <p:tags r:id="rId7"/>
            </p:custDataLst>
          </p:nvPr>
        </p:nvSpPr>
        <p:spPr>
          <a:xfrm>
            <a:off x="5012652" y="5178147"/>
            <a:ext cx="2903228" cy="910730"/>
          </a:xfrm>
          <a:prstGeom prst="rect">
            <a:avLst/>
          </a:prstGeom>
          <a:noFill/>
        </p:spPr>
        <p:txBody>
          <a:bodyPr wrap="square" bIns="0" rtlCol="0" anchor="ctr">
            <a:normAutofit/>
          </a:bodyPr>
          <a:lstStyle/>
          <a:p>
            <a:pPr indent="0" algn="ctr" defTabSz="914400">
              <a:buSzPct val="100000"/>
            </a:pPr>
            <a:r>
              <a:rPr lang="en-US" altLang="zh-CN" sz="3200" b="1" spc="600">
                <a:solidFill>
                  <a:srgbClr val="FFFFFF"/>
                </a:solidFill>
                <a:latin typeface="微软雅黑" charset="-122"/>
                <a:ea typeface="微软雅黑" charset="-122"/>
              </a:rPr>
              <a:t>销售管理</a:t>
            </a:r>
            <a:endParaRPr lang="en-US" altLang="zh-CN" sz="3200" b="1" spc="600">
              <a:solidFill>
                <a:srgbClr val="FFFFFF"/>
              </a:solidFill>
              <a:latin typeface="微软雅黑" charset="-122"/>
              <a:ea typeface="微软雅黑" charset="-122"/>
            </a:endParaRPr>
          </a:p>
        </p:txBody>
      </p:sp>
      <p:sp>
        <p:nvSpPr>
          <p:cNvPr id="15" name="文本框 14"/>
          <p:cNvSpPr txBox="1"/>
          <p:nvPr>
            <p:custDataLst>
              <p:tags r:id="rId8"/>
            </p:custDataLst>
          </p:nvPr>
        </p:nvSpPr>
        <p:spPr>
          <a:xfrm>
            <a:off x="4991095" y="4252915"/>
            <a:ext cx="2893878"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02</a:t>
            </a:r>
            <a:endParaRPr kumimoji="1" lang="zh-CN" altLang="en-US" sz="4800" dirty="0">
              <a:solidFill>
                <a:srgbClr val="FFFFFF"/>
              </a:solidFill>
              <a:latin typeface="微软雅黑" charset="-122"/>
              <a:ea typeface="微软雅黑" charset="-122"/>
            </a:endParaRPr>
          </a:p>
        </p:txBody>
      </p:sp>
      <p:sp>
        <p:nvSpPr>
          <p:cNvPr id="16" name="文本框 15"/>
          <p:cNvSpPr txBox="1"/>
          <p:nvPr>
            <p:custDataLst>
              <p:tags r:id="rId9"/>
            </p:custDataLst>
          </p:nvPr>
        </p:nvSpPr>
        <p:spPr>
          <a:xfrm>
            <a:off x="8723185" y="5163645"/>
            <a:ext cx="2956450" cy="910730"/>
          </a:xfrm>
          <a:prstGeom prst="rect">
            <a:avLst/>
          </a:prstGeom>
          <a:noFill/>
        </p:spPr>
        <p:txBody>
          <a:bodyPr wrap="square" bIns="0" rtlCol="0" anchor="ctr">
            <a:normAutofit/>
          </a:bodyPr>
          <a:lstStyle/>
          <a:p>
            <a:pPr indent="0" algn="ctr" defTabSz="914400">
              <a:buSzPct val="100000"/>
            </a:pPr>
            <a:r>
              <a:rPr lang="en-US" altLang="zh-CN" sz="3200" b="1" spc="600" dirty="0">
                <a:solidFill>
                  <a:srgbClr val="FFFFFF"/>
                </a:solidFill>
                <a:latin typeface="微软雅黑" charset="-122"/>
                <a:ea typeface="微软雅黑" charset="-122"/>
              </a:rPr>
              <a:t>采购管理</a:t>
            </a:r>
            <a:endParaRPr lang="en-US" altLang="zh-CN" sz="3200" b="1" spc="600" dirty="0">
              <a:solidFill>
                <a:srgbClr val="FFFFFF"/>
              </a:solidFill>
              <a:latin typeface="微软雅黑" charset="-122"/>
              <a:ea typeface="微软雅黑" charset="-122"/>
            </a:endParaRPr>
          </a:p>
        </p:txBody>
      </p:sp>
      <p:sp>
        <p:nvSpPr>
          <p:cNvPr id="17" name="文本框 16"/>
          <p:cNvSpPr txBox="1"/>
          <p:nvPr>
            <p:custDataLst>
              <p:tags r:id="rId10"/>
            </p:custDataLst>
          </p:nvPr>
        </p:nvSpPr>
        <p:spPr>
          <a:xfrm>
            <a:off x="8724845" y="4252913"/>
            <a:ext cx="2946418"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03</a:t>
            </a:r>
            <a:endParaRPr kumimoji="1" lang="zh-CN" altLang="en-US" sz="4800" dirty="0">
              <a:solidFill>
                <a:srgbClr val="FFFFFF"/>
              </a:solidFill>
              <a:latin typeface="微软雅黑" charset="-122"/>
              <a:ea typeface="微软雅黑" charset="-122"/>
            </a:endParaRPr>
          </a:p>
        </p:txBody>
      </p:sp>
      <p:sp>
        <p:nvSpPr>
          <p:cNvPr id="18" name="文本框 17"/>
          <p:cNvSpPr txBox="1"/>
          <p:nvPr>
            <p:custDataLst>
              <p:tags r:id="rId11"/>
            </p:custDataLst>
          </p:nvPr>
        </p:nvSpPr>
        <p:spPr>
          <a:xfrm>
            <a:off x="12481739" y="5178147"/>
            <a:ext cx="2956450" cy="910730"/>
          </a:xfrm>
          <a:prstGeom prst="rect">
            <a:avLst/>
          </a:prstGeom>
          <a:noFill/>
        </p:spPr>
        <p:txBody>
          <a:bodyPr wrap="square" bIns="0" rtlCol="0" anchor="ctr">
            <a:normAutofit/>
          </a:bodyPr>
          <a:lstStyle/>
          <a:p>
            <a:pPr indent="0" algn="ctr" defTabSz="914400">
              <a:buSzPct val="100000"/>
            </a:pPr>
            <a:r>
              <a:rPr lang="en-US" altLang="zh-CN" sz="3200" b="1" spc="600" dirty="0">
                <a:solidFill>
                  <a:srgbClr val="FFFFFF"/>
                </a:solidFill>
                <a:latin typeface="微软雅黑" charset="-122"/>
                <a:ea typeface="微软雅黑" charset="-122"/>
              </a:rPr>
              <a:t>生产管理</a:t>
            </a:r>
            <a:endParaRPr lang="en-US" altLang="zh-CN" sz="3200" b="1" spc="600" dirty="0">
              <a:solidFill>
                <a:srgbClr val="FFFFFF"/>
              </a:solidFill>
              <a:latin typeface="微软雅黑" charset="-122"/>
              <a:ea typeface="微软雅黑" charset="-122"/>
            </a:endParaRPr>
          </a:p>
        </p:txBody>
      </p:sp>
      <p:sp>
        <p:nvSpPr>
          <p:cNvPr id="19" name="文本框 18"/>
          <p:cNvSpPr txBox="1"/>
          <p:nvPr>
            <p:custDataLst>
              <p:tags r:id="rId12"/>
            </p:custDataLst>
          </p:nvPr>
        </p:nvSpPr>
        <p:spPr>
          <a:xfrm>
            <a:off x="12417200" y="4252911"/>
            <a:ext cx="2953340"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04</a:t>
            </a:r>
            <a:endParaRPr kumimoji="1" lang="zh-CN" altLang="en-US" sz="4800" dirty="0">
              <a:solidFill>
                <a:srgbClr val="FFFFFF"/>
              </a:solidFill>
              <a:latin typeface="微软雅黑" charset="-122"/>
              <a:ea typeface="微软雅黑" charset="-122"/>
            </a:endParaRPr>
          </a:p>
        </p:txBody>
      </p:sp>
      <p:sp>
        <p:nvSpPr>
          <p:cNvPr id="20" name="文本框 19"/>
          <p:cNvSpPr txBox="1"/>
          <p:nvPr>
            <p:custDataLst>
              <p:tags r:id="rId13"/>
            </p:custDataLst>
          </p:nvPr>
        </p:nvSpPr>
        <p:spPr>
          <a:xfrm>
            <a:off x="16235576" y="5183349"/>
            <a:ext cx="2893880" cy="910730"/>
          </a:xfrm>
          <a:prstGeom prst="rect">
            <a:avLst/>
          </a:prstGeom>
          <a:noFill/>
        </p:spPr>
        <p:txBody>
          <a:bodyPr wrap="square" bIns="0" rtlCol="0" anchor="ctr">
            <a:normAutofit/>
          </a:bodyPr>
          <a:lstStyle/>
          <a:p>
            <a:pPr indent="0" algn="ctr" defTabSz="914400">
              <a:buSzPct val="100000"/>
            </a:pPr>
            <a:r>
              <a:rPr lang="en-US" altLang="zh-CN" sz="3200" b="1" spc="600" dirty="0">
                <a:solidFill>
                  <a:srgbClr val="FFFFFF"/>
                </a:solidFill>
                <a:latin typeface="微软雅黑" charset="-122"/>
                <a:ea typeface="微软雅黑" charset="-122"/>
              </a:rPr>
              <a:t>质量管理</a:t>
            </a:r>
            <a:endParaRPr lang="en-US" altLang="zh-CN" sz="3200" b="1" spc="600" dirty="0">
              <a:solidFill>
                <a:srgbClr val="FFFFFF"/>
              </a:solidFill>
              <a:latin typeface="微软雅黑" charset="-122"/>
              <a:ea typeface="微软雅黑" charset="-122"/>
            </a:endParaRPr>
          </a:p>
        </p:txBody>
      </p:sp>
      <p:sp>
        <p:nvSpPr>
          <p:cNvPr id="21" name="文本框 20"/>
          <p:cNvSpPr txBox="1"/>
          <p:nvPr>
            <p:custDataLst>
              <p:tags r:id="rId14"/>
            </p:custDataLst>
          </p:nvPr>
        </p:nvSpPr>
        <p:spPr>
          <a:xfrm>
            <a:off x="16235214" y="4266837"/>
            <a:ext cx="2893880"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05</a:t>
            </a:r>
            <a:endParaRPr kumimoji="1" lang="zh-CN" altLang="en-US" sz="4800" dirty="0">
              <a:solidFill>
                <a:srgbClr val="FFFFFF"/>
              </a:solidFill>
              <a:latin typeface="微软雅黑" charset="-122"/>
              <a:ea typeface="微软雅黑" charset="-122"/>
            </a:endParaRPr>
          </a:p>
        </p:txBody>
      </p:sp>
      <p:sp>
        <p:nvSpPr>
          <p:cNvPr id="22" name="文本框 21"/>
          <p:cNvSpPr txBox="1"/>
          <p:nvPr>
            <p:custDataLst>
              <p:tags r:id="rId15"/>
            </p:custDataLst>
          </p:nvPr>
        </p:nvSpPr>
        <p:spPr>
          <a:xfrm>
            <a:off x="19996884" y="5178147"/>
            <a:ext cx="2890764" cy="910730"/>
          </a:xfrm>
          <a:prstGeom prst="rect">
            <a:avLst/>
          </a:prstGeom>
          <a:noFill/>
        </p:spPr>
        <p:txBody>
          <a:bodyPr wrap="square" bIns="0" rtlCol="0" anchor="ctr">
            <a:normAutofit/>
          </a:bodyPr>
          <a:lstStyle/>
          <a:p>
            <a:pPr indent="0" algn="ctr" defTabSz="914400">
              <a:buSzPct val="100000"/>
            </a:pPr>
            <a:r>
              <a:rPr lang="en-US" altLang="zh-CN" sz="3200" b="1" spc="600" dirty="0">
                <a:solidFill>
                  <a:srgbClr val="FFFFFF"/>
                </a:solidFill>
                <a:latin typeface="微软雅黑" charset="-122"/>
                <a:ea typeface="微软雅黑" charset="-122"/>
              </a:rPr>
              <a:t>库存管理</a:t>
            </a:r>
            <a:endParaRPr lang="en-US" altLang="zh-CN" sz="3200" b="1" spc="600" dirty="0">
              <a:solidFill>
                <a:srgbClr val="FFFFFF"/>
              </a:solidFill>
              <a:latin typeface="微软雅黑" charset="-122"/>
              <a:ea typeface="微软雅黑" charset="-122"/>
            </a:endParaRPr>
          </a:p>
        </p:txBody>
      </p:sp>
      <p:sp>
        <p:nvSpPr>
          <p:cNvPr id="23" name="文本框 22"/>
          <p:cNvSpPr txBox="1"/>
          <p:nvPr>
            <p:custDataLst>
              <p:tags r:id="rId16"/>
            </p:custDataLst>
          </p:nvPr>
        </p:nvSpPr>
        <p:spPr>
          <a:xfrm>
            <a:off x="19940428" y="4266835"/>
            <a:ext cx="2890764"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06</a:t>
            </a:r>
            <a:endParaRPr kumimoji="1" lang="zh-CN" altLang="en-US" sz="4800" dirty="0">
              <a:solidFill>
                <a:srgbClr val="FFFFFF"/>
              </a:solidFill>
              <a:latin typeface="微软雅黑" charset="-122"/>
              <a:ea typeface="微软雅黑" charset="-122"/>
            </a:endParaRPr>
          </a:p>
        </p:txBody>
      </p:sp>
      <p:sp>
        <p:nvSpPr>
          <p:cNvPr id="24" name="文本框 23"/>
          <p:cNvSpPr txBox="1"/>
          <p:nvPr>
            <p:custDataLst>
              <p:tags r:id="rId17"/>
            </p:custDataLst>
          </p:nvPr>
        </p:nvSpPr>
        <p:spPr>
          <a:xfrm>
            <a:off x="4829846" y="7178400"/>
            <a:ext cx="3216372" cy="4006948"/>
          </a:xfrm>
          <a:prstGeom prst="rect">
            <a:avLst/>
          </a:prstGeom>
          <a:noFill/>
        </p:spPr>
        <p:txBody>
          <a:bodyPr wrap="square" tIns="0" rtlCol="0"/>
          <a:lstStyle/>
          <a:p>
            <a:pPr marL="571500" indent="-571500" defTabSz="914400" fontAlgn="ctr">
              <a:lnSpc>
                <a:spcPct val="150000"/>
              </a:lnSpc>
              <a:spcBef>
                <a:spcPts val="2000"/>
              </a:spcBef>
              <a:buSzPct val="100000"/>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sym typeface="+mn-ea"/>
              </a:rPr>
              <a:t>强调市场需求、客户关系、销售预测、订单处理和交付。</a:t>
            </a:r>
            <a:endParaRPr lang="zh-CN" altLang="en-US" sz="2400" dirty="0">
              <a:solidFill>
                <a:schemeClr val="tx1">
                  <a:lumMod val="75000"/>
                  <a:lumOff val="25000"/>
                </a:schemeClr>
              </a:solidFill>
              <a:latin typeface="微软雅黑" charset="-122"/>
              <a:ea typeface="微软雅黑" charset="-122"/>
              <a:cs typeface="+mn-ea"/>
            </a:endParaRPr>
          </a:p>
          <a:p>
            <a:pPr marL="571500" indent="-571500" defTabSz="914400" fontAlgn="ctr">
              <a:lnSpc>
                <a:spcPct val="150000"/>
              </a:lnSpc>
              <a:spcBef>
                <a:spcPts val="2000"/>
              </a:spcBef>
              <a:buSzPct val="100000"/>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rPr>
              <a:t>销售订单、销售额、销售周期等数据。</a:t>
            </a:r>
            <a:endParaRPr lang="zh-CN" altLang="en-US" sz="2400" dirty="0">
              <a:solidFill>
                <a:schemeClr val="tx1">
                  <a:lumMod val="75000"/>
                  <a:lumOff val="25000"/>
                </a:schemeClr>
              </a:solidFill>
              <a:latin typeface="微软雅黑" charset="-122"/>
              <a:ea typeface="微软雅黑" charset="-122"/>
              <a:cs typeface="+mn-ea"/>
            </a:endParaRPr>
          </a:p>
          <a:p>
            <a:pPr marL="571500" indent="-571500" defTabSz="914400" fontAlgn="ctr">
              <a:lnSpc>
                <a:spcPct val="150000"/>
              </a:lnSpc>
              <a:spcBef>
                <a:spcPts val="2000"/>
              </a:spcBef>
              <a:buSzPct val="100000"/>
              <a:buFont typeface="Arial" panose="020B0604020202090204" pitchFamily="34" charset="0"/>
              <a:buChar char="•"/>
            </a:pPr>
            <a:endParaRPr lang="zh-CN" altLang="en-US" sz="2400" spc="300" dirty="0">
              <a:solidFill>
                <a:schemeClr val="tx1">
                  <a:lumMod val="75000"/>
                  <a:lumOff val="25000"/>
                </a:schemeClr>
              </a:solidFill>
              <a:latin typeface="微软雅黑" charset="-122"/>
              <a:ea typeface="微软雅黑" charset="-122"/>
              <a:cs typeface="+mn-ea"/>
            </a:endParaRPr>
          </a:p>
        </p:txBody>
      </p:sp>
      <p:sp>
        <p:nvSpPr>
          <p:cNvPr id="25" name="文本框 24"/>
          <p:cNvSpPr txBox="1"/>
          <p:nvPr>
            <p:custDataLst>
              <p:tags r:id="rId18"/>
            </p:custDataLst>
          </p:nvPr>
        </p:nvSpPr>
        <p:spPr>
          <a:xfrm>
            <a:off x="8589866" y="7177928"/>
            <a:ext cx="3216372" cy="4006948"/>
          </a:xfrm>
          <a:prstGeom prst="rect">
            <a:avLst/>
          </a:prstGeom>
          <a:noFill/>
        </p:spPr>
        <p:txBody>
          <a:bodyPr wrap="square" tIns="0" rtlCol="0">
            <a:normAutofit fontScale="85000" lnSpcReduction="10000"/>
          </a:bodyPr>
          <a:lstStyle/>
          <a:p>
            <a:pPr marL="571500" indent="-571500" defTabSz="914400" fontAlgn="ctr">
              <a:lnSpc>
                <a:spcPct val="150000"/>
              </a:lnSpc>
              <a:spcBef>
                <a:spcPts val="2000"/>
              </a:spcBef>
              <a:buFont typeface="Arial" panose="020B0604020202090204" pitchFamily="34" charset="0"/>
              <a:buChar char="•"/>
            </a:pPr>
            <a:r>
              <a:rPr lang="zh-CN" altLang="en-US" sz="2800" dirty="0">
                <a:solidFill>
                  <a:schemeClr val="tx1">
                    <a:lumMod val="75000"/>
                    <a:lumOff val="25000"/>
                  </a:schemeClr>
                </a:solidFill>
                <a:latin typeface="微软雅黑" charset="-122"/>
                <a:ea typeface="微软雅黑" charset="-122"/>
                <a:cs typeface="+mn-ea"/>
                <a:sym typeface="+mn-ea"/>
              </a:rPr>
              <a:t>侧重于供应链管理、供应商选择、采购谈判、物料采购和交付。</a:t>
            </a:r>
            <a:endParaRPr lang="zh-CN" altLang="en-US" sz="2800" dirty="0">
              <a:solidFill>
                <a:schemeClr val="tx1">
                  <a:lumMod val="75000"/>
                  <a:lumOff val="25000"/>
                </a:schemeClr>
              </a:solidFill>
              <a:latin typeface="微软雅黑" charset="-122"/>
              <a:ea typeface="微软雅黑" charset="-122"/>
              <a:cs typeface="+mn-ea"/>
            </a:endParaRPr>
          </a:p>
          <a:p>
            <a:pPr marL="571500" indent="-571500" defTabSz="914400" fontAlgn="ctr">
              <a:lnSpc>
                <a:spcPct val="130000"/>
              </a:lnSpc>
              <a:spcBef>
                <a:spcPts val="2000"/>
              </a:spcBef>
              <a:buSzPct val="100000"/>
              <a:buFont typeface="Arial" panose="020B0604020202090204" pitchFamily="34" charset="0"/>
              <a:buChar char="•"/>
            </a:pPr>
            <a:r>
              <a:rPr lang="zh-CN" altLang="en-US" sz="2800" dirty="0">
                <a:solidFill>
                  <a:schemeClr val="tx1">
                    <a:lumMod val="75000"/>
                    <a:lumOff val="25000"/>
                  </a:schemeClr>
                </a:solidFill>
                <a:latin typeface="微软雅黑" charset="-122"/>
                <a:ea typeface="微软雅黑" charset="-122"/>
                <a:cs typeface="+mn-ea"/>
              </a:rPr>
              <a:t>供应商信息、采购订单、采购成本等数据</a:t>
            </a:r>
            <a:r>
              <a:rPr lang="zh-CN" altLang="en-US" sz="2800" spc="300" dirty="0">
                <a:solidFill>
                  <a:schemeClr val="tx1"/>
                </a:solidFill>
                <a:latin typeface="微软雅黑" charset="-122"/>
                <a:ea typeface="微软雅黑" charset="-122"/>
              </a:rPr>
              <a:t>。</a:t>
            </a:r>
            <a:endParaRPr lang="zh-CN" altLang="en-US" sz="2800" spc="300" dirty="0">
              <a:solidFill>
                <a:schemeClr val="tx1"/>
              </a:solidFill>
              <a:latin typeface="微软雅黑" charset="-122"/>
              <a:ea typeface="微软雅黑" charset="-122"/>
            </a:endParaRPr>
          </a:p>
          <a:p>
            <a:pPr marL="571500" indent="-571500" defTabSz="914400" fontAlgn="ctr">
              <a:lnSpc>
                <a:spcPct val="130000"/>
              </a:lnSpc>
              <a:spcBef>
                <a:spcPts val="2000"/>
              </a:spcBef>
              <a:buSzPct val="100000"/>
              <a:buFont typeface="Arial" panose="020B0604020202090204" pitchFamily="34" charset="0"/>
              <a:buChar char="•"/>
            </a:pPr>
            <a:endParaRPr lang="zh-CN" altLang="en-US" sz="2800" spc="300" dirty="0">
              <a:solidFill>
                <a:schemeClr val="tx1"/>
              </a:solidFill>
              <a:latin typeface="微软雅黑" charset="-122"/>
              <a:ea typeface="微软雅黑" charset="-122"/>
            </a:endParaRPr>
          </a:p>
          <a:p>
            <a:pPr indent="0" defTabSz="914400" fontAlgn="ctr">
              <a:lnSpc>
                <a:spcPct val="130000"/>
              </a:lnSpc>
              <a:spcBef>
                <a:spcPts val="2000"/>
              </a:spcBef>
              <a:buSzPct val="100000"/>
            </a:pPr>
            <a:endParaRPr lang="zh-CN" altLang="en-US" sz="2800" spc="300" dirty="0">
              <a:solidFill>
                <a:schemeClr val="tx2"/>
              </a:solidFill>
              <a:latin typeface="微软雅黑" charset="-122"/>
              <a:ea typeface="微软雅黑" charset="-122"/>
            </a:endParaRPr>
          </a:p>
        </p:txBody>
      </p:sp>
      <p:sp>
        <p:nvSpPr>
          <p:cNvPr id="26" name="文本框 25"/>
          <p:cNvSpPr txBox="1"/>
          <p:nvPr>
            <p:custDataLst>
              <p:tags r:id="rId19"/>
            </p:custDataLst>
          </p:nvPr>
        </p:nvSpPr>
        <p:spPr>
          <a:xfrm>
            <a:off x="12131260" y="7178400"/>
            <a:ext cx="3216372" cy="4006948"/>
          </a:xfrm>
          <a:prstGeom prst="rect">
            <a:avLst/>
          </a:prstGeom>
          <a:noFill/>
        </p:spPr>
        <p:txBody>
          <a:bodyPr wrap="square" tIns="0" rtlCol="0"/>
          <a:lstStyle/>
          <a:p>
            <a:pPr marL="571500" indent="-571500" defTabSz="914400" fontAlgn="ctr">
              <a:lnSpc>
                <a:spcPct val="150000"/>
              </a:lnSpc>
              <a:spcBef>
                <a:spcPts val="2000"/>
              </a:spcBef>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sym typeface="+mn-ea"/>
              </a:rPr>
              <a:t>关注生产流进度、设备情况、产能调度和质量控制。</a:t>
            </a:r>
            <a:endParaRPr lang="zh-CN" altLang="en-US" sz="2400" dirty="0">
              <a:solidFill>
                <a:schemeClr val="tx1">
                  <a:lumMod val="75000"/>
                  <a:lumOff val="25000"/>
                </a:schemeClr>
              </a:solidFill>
              <a:latin typeface="微软雅黑" charset="-122"/>
              <a:ea typeface="微软雅黑" charset="-122"/>
              <a:cs typeface="+mn-ea"/>
            </a:endParaRPr>
          </a:p>
          <a:p>
            <a:pPr marL="571500" indent="-571500" defTabSz="914400" fontAlgn="ctr">
              <a:lnSpc>
                <a:spcPct val="150000"/>
              </a:lnSpc>
              <a:spcBef>
                <a:spcPts val="2000"/>
              </a:spcBef>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rPr>
              <a:t>生产计划、生产进度、生产成本等数据。</a:t>
            </a:r>
            <a:endParaRPr lang="zh-CN" altLang="en-US" sz="2400" dirty="0">
              <a:solidFill>
                <a:schemeClr val="tx1">
                  <a:lumMod val="75000"/>
                  <a:lumOff val="25000"/>
                </a:schemeClr>
              </a:solidFill>
              <a:latin typeface="微软雅黑" charset="-122"/>
              <a:ea typeface="微软雅黑" charset="-122"/>
              <a:cs typeface="+mn-ea"/>
            </a:endParaRPr>
          </a:p>
          <a:p>
            <a:pPr marL="342900" indent="-342900" defTabSz="914400" fontAlgn="ctr">
              <a:lnSpc>
                <a:spcPct val="130000"/>
              </a:lnSpc>
              <a:spcBef>
                <a:spcPts val="2000"/>
              </a:spcBef>
              <a:buSzPct val="100000"/>
              <a:buFont typeface="Arial" panose="020B0604020202090204" pitchFamily="34" charset="0"/>
              <a:buChar char="•"/>
            </a:pPr>
            <a:endParaRPr lang="zh-CN" altLang="en-US" sz="2400" spc="300" dirty="0">
              <a:solidFill>
                <a:schemeClr val="tx1">
                  <a:lumMod val="75000"/>
                  <a:lumOff val="25000"/>
                </a:schemeClr>
              </a:solidFill>
              <a:latin typeface="微软雅黑" charset="-122"/>
              <a:ea typeface="微软雅黑" charset="-122"/>
              <a:cs typeface="+mn-ea"/>
            </a:endParaRPr>
          </a:p>
        </p:txBody>
      </p:sp>
      <p:sp>
        <p:nvSpPr>
          <p:cNvPr id="27" name="文本框 26"/>
          <p:cNvSpPr txBox="1"/>
          <p:nvPr>
            <p:custDataLst>
              <p:tags r:id="rId20"/>
            </p:custDataLst>
          </p:nvPr>
        </p:nvSpPr>
        <p:spPr>
          <a:xfrm>
            <a:off x="16073968" y="7178400"/>
            <a:ext cx="3216372" cy="4006948"/>
          </a:xfrm>
          <a:prstGeom prst="rect">
            <a:avLst/>
          </a:prstGeom>
          <a:noFill/>
        </p:spPr>
        <p:txBody>
          <a:bodyPr wrap="square" tIns="0" rtlCol="0">
            <a:normAutofit/>
          </a:bodyPr>
          <a:lstStyle/>
          <a:p>
            <a:pPr marL="571500" indent="-571500" defTabSz="914400" fontAlgn="ctr">
              <a:lnSpc>
                <a:spcPct val="150000"/>
              </a:lnSpc>
              <a:spcBef>
                <a:spcPts val="2000"/>
              </a:spcBef>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sym typeface="+mn-ea"/>
              </a:rPr>
              <a:t>侧重于产品质量监控、质量改进、不合格品处理。</a:t>
            </a:r>
            <a:endParaRPr lang="zh-CN" altLang="en-US" sz="2400" dirty="0">
              <a:solidFill>
                <a:schemeClr val="tx1">
                  <a:lumMod val="75000"/>
                  <a:lumOff val="25000"/>
                </a:schemeClr>
              </a:solidFill>
              <a:latin typeface="微软雅黑" charset="-122"/>
              <a:ea typeface="微软雅黑" charset="-122"/>
              <a:cs typeface="+mn-ea"/>
            </a:endParaRPr>
          </a:p>
          <a:p>
            <a:pPr marL="571500" indent="-571500" defTabSz="914400" fontAlgn="ctr">
              <a:lnSpc>
                <a:spcPct val="150000"/>
              </a:lnSpc>
              <a:spcBef>
                <a:spcPts val="2000"/>
              </a:spcBef>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rPr>
              <a:t>质量检测数据、不良品率等数据。</a:t>
            </a:r>
            <a:endParaRPr lang="zh-CN" altLang="en-US" sz="2400" dirty="0">
              <a:solidFill>
                <a:schemeClr val="tx1">
                  <a:lumMod val="75000"/>
                  <a:lumOff val="25000"/>
                </a:schemeClr>
              </a:solidFill>
              <a:latin typeface="微软雅黑" charset="-122"/>
              <a:ea typeface="微软雅黑" charset="-122"/>
              <a:cs typeface="+mn-ea"/>
            </a:endParaRPr>
          </a:p>
          <a:p>
            <a:pPr marL="571500" indent="-571500" defTabSz="914400" fontAlgn="ctr">
              <a:lnSpc>
                <a:spcPct val="130000"/>
              </a:lnSpc>
              <a:spcBef>
                <a:spcPts val="2000"/>
              </a:spcBef>
              <a:buSzPct val="100000"/>
              <a:buFont typeface="Arial" panose="020B0604020202090204" pitchFamily="34" charset="0"/>
              <a:buChar char="•"/>
            </a:pPr>
            <a:endParaRPr lang="zh-CN" altLang="en-US" sz="2400" spc="300" dirty="0">
              <a:solidFill>
                <a:srgbClr val="222222">
                  <a:lumMod val="75000"/>
                  <a:lumOff val="25000"/>
                </a:srgbClr>
              </a:solidFill>
              <a:latin typeface="微软雅黑" charset="-122"/>
              <a:ea typeface="微软雅黑" charset="-122"/>
            </a:endParaRPr>
          </a:p>
        </p:txBody>
      </p:sp>
      <p:sp>
        <p:nvSpPr>
          <p:cNvPr id="28" name="文本框 27"/>
          <p:cNvSpPr txBox="1"/>
          <p:nvPr>
            <p:custDataLst>
              <p:tags r:id="rId21"/>
            </p:custDataLst>
          </p:nvPr>
        </p:nvSpPr>
        <p:spPr>
          <a:xfrm>
            <a:off x="19773640" y="7178400"/>
            <a:ext cx="3216372" cy="4010400"/>
          </a:xfrm>
          <a:prstGeom prst="rect">
            <a:avLst/>
          </a:prstGeom>
          <a:noFill/>
        </p:spPr>
        <p:txBody>
          <a:bodyPr wrap="square" tIns="0" rtlCol="0">
            <a:normAutofit fontScale="97500"/>
          </a:bodyPr>
          <a:lstStyle/>
          <a:p>
            <a:pPr marL="571500" indent="-571500" defTabSz="914400" fontAlgn="ctr">
              <a:lnSpc>
                <a:spcPct val="150000"/>
              </a:lnSpc>
              <a:spcBef>
                <a:spcPts val="2000"/>
              </a:spcBef>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sym typeface="+mn-ea"/>
              </a:rPr>
              <a:t>强调库存优化、安全库存管理、供应链协调。</a:t>
            </a:r>
            <a:endParaRPr lang="zh-CN" altLang="en-US" sz="2400" dirty="0">
              <a:solidFill>
                <a:schemeClr val="tx1">
                  <a:lumMod val="75000"/>
                  <a:lumOff val="25000"/>
                </a:schemeClr>
              </a:solidFill>
              <a:latin typeface="微软雅黑" charset="-122"/>
              <a:ea typeface="微软雅黑" charset="-122"/>
              <a:cs typeface="+mn-ea"/>
            </a:endParaRPr>
          </a:p>
          <a:p>
            <a:pPr marL="571500" indent="-571500" defTabSz="914400" fontAlgn="ctr">
              <a:lnSpc>
                <a:spcPct val="150000"/>
              </a:lnSpc>
              <a:spcBef>
                <a:spcPts val="2000"/>
              </a:spcBef>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rPr>
              <a:t>库存水平、库存周转率、库存结构等数据。</a:t>
            </a:r>
            <a:endParaRPr lang="zh-CN" altLang="en-US" sz="2400" dirty="0">
              <a:solidFill>
                <a:schemeClr val="tx1">
                  <a:lumMod val="75000"/>
                  <a:lumOff val="25000"/>
                </a:schemeClr>
              </a:solidFill>
              <a:latin typeface="微软雅黑" charset="-122"/>
              <a:ea typeface="微软雅黑" charset="-122"/>
              <a:cs typeface="+mn-ea"/>
            </a:endParaRPr>
          </a:p>
          <a:p>
            <a:pPr indent="0" defTabSz="914400" fontAlgn="ctr">
              <a:lnSpc>
                <a:spcPct val="130000"/>
              </a:lnSpc>
              <a:spcBef>
                <a:spcPts val="2000"/>
              </a:spcBef>
              <a:buSzPct val="100000"/>
            </a:pPr>
            <a:endParaRPr lang="zh-CN" altLang="en-US" sz="2400" spc="300" dirty="0">
              <a:solidFill>
                <a:schemeClr val="tx2"/>
              </a:solidFill>
              <a:latin typeface="微软雅黑" charset="-122"/>
              <a:ea typeface="微软雅黑" charset="-122"/>
            </a:endParaRPr>
          </a:p>
        </p:txBody>
      </p:sp>
      <p:sp>
        <p:nvSpPr>
          <p:cNvPr id="29" name="任意形状 18"/>
          <p:cNvSpPr/>
          <p:nvPr>
            <p:custDataLst>
              <p:tags r:id="rId22"/>
            </p:custDataLst>
          </p:nvPr>
        </p:nvSpPr>
        <p:spPr>
          <a:xfrm rot="16200000">
            <a:off x="1541647" y="3291349"/>
            <a:ext cx="2840838" cy="3652610"/>
          </a:xfrm>
          <a:custGeom>
            <a:avLst/>
            <a:gdLst>
              <a:gd name="connsiteX0" fmla="*/ 1440001 w 1440001"/>
              <a:gd name="connsiteY0" fmla="*/ 0 h 2239361"/>
              <a:gd name="connsiteX1" fmla="*/ 1440001 w 1440001"/>
              <a:gd name="connsiteY1" fmla="*/ 2070844 h 2239361"/>
              <a:gd name="connsiteX2" fmla="*/ 825324 w 1440001"/>
              <a:gd name="connsiteY2" fmla="*/ 2070844 h 2239361"/>
              <a:gd name="connsiteX3" fmla="*/ 720000 w 1440001"/>
              <a:gd name="connsiteY3" fmla="*/ 2239361 h 2239361"/>
              <a:gd name="connsiteX4" fmla="*/ 614677 w 1440001"/>
              <a:gd name="connsiteY4" fmla="*/ 2070844 h 2239361"/>
              <a:gd name="connsiteX5" fmla="*/ 0 w 1440001"/>
              <a:gd name="connsiteY5" fmla="*/ 2070844 h 2239361"/>
              <a:gd name="connsiteX6" fmla="*/ 0 w 1440001"/>
              <a:gd name="connsiteY6" fmla="*/ 0 h 223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0001" h="2239361">
                <a:moveTo>
                  <a:pt x="1440001" y="0"/>
                </a:moveTo>
                <a:lnTo>
                  <a:pt x="1440001" y="2070844"/>
                </a:lnTo>
                <a:lnTo>
                  <a:pt x="825324" y="2070844"/>
                </a:lnTo>
                <a:lnTo>
                  <a:pt x="720000" y="2239361"/>
                </a:lnTo>
                <a:lnTo>
                  <a:pt x="614677" y="2070844"/>
                </a:lnTo>
                <a:lnTo>
                  <a:pt x="0" y="2070844"/>
                </a:lnTo>
                <a:lnTo>
                  <a:pt x="0" y="0"/>
                </a:lnTo>
                <a:close/>
              </a:path>
            </a:pathLst>
          </a:cu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914400"/>
            <a:endParaRPr lang="zh-CN" altLang="en-US" sz="7200">
              <a:solidFill>
                <a:srgbClr val="FFFFFF"/>
              </a:solidFill>
              <a:latin typeface="微软雅黑" charset="-122"/>
              <a:ea typeface="微软雅黑" charset="-122"/>
            </a:endParaRPr>
          </a:p>
        </p:txBody>
      </p:sp>
      <p:sp>
        <p:nvSpPr>
          <p:cNvPr id="30" name="文本框 29"/>
          <p:cNvSpPr txBox="1"/>
          <p:nvPr>
            <p:custDataLst>
              <p:tags r:id="rId23"/>
            </p:custDataLst>
          </p:nvPr>
        </p:nvSpPr>
        <p:spPr>
          <a:xfrm>
            <a:off x="1315479" y="5178147"/>
            <a:ext cx="2956450" cy="910730"/>
          </a:xfrm>
          <a:prstGeom prst="rect">
            <a:avLst/>
          </a:prstGeom>
          <a:noFill/>
        </p:spPr>
        <p:txBody>
          <a:bodyPr wrap="square" bIns="0" rtlCol="0" anchor="ctr">
            <a:normAutofit/>
          </a:bodyPr>
          <a:lstStyle/>
          <a:p>
            <a:pPr indent="0" algn="ctr" defTabSz="914400">
              <a:buSzPct val="100000"/>
            </a:pPr>
            <a:r>
              <a:rPr lang="zh-CN" altLang="en-US" sz="3200" b="1" spc="600" dirty="0">
                <a:solidFill>
                  <a:srgbClr val="FFFFFF"/>
                </a:solidFill>
                <a:latin typeface="微软雅黑" charset="-122"/>
                <a:ea typeface="微软雅黑" charset="-122"/>
              </a:rPr>
              <a:t>财务</a:t>
            </a:r>
            <a:r>
              <a:rPr lang="en-US" altLang="zh-CN" sz="3200" b="1" spc="600" dirty="0">
                <a:solidFill>
                  <a:srgbClr val="FFFFFF"/>
                </a:solidFill>
                <a:latin typeface="微软雅黑" charset="-122"/>
                <a:ea typeface="微软雅黑" charset="-122"/>
              </a:rPr>
              <a:t>管理</a:t>
            </a:r>
            <a:endParaRPr lang="en-US" altLang="zh-CN" sz="3200" b="1" spc="600" dirty="0">
              <a:solidFill>
                <a:srgbClr val="FFFFFF"/>
              </a:solidFill>
              <a:latin typeface="微软雅黑" charset="-122"/>
              <a:ea typeface="微软雅黑" charset="-122"/>
            </a:endParaRPr>
          </a:p>
        </p:txBody>
      </p:sp>
      <p:sp>
        <p:nvSpPr>
          <p:cNvPr id="31" name="文本框 30"/>
          <p:cNvSpPr txBox="1"/>
          <p:nvPr>
            <p:custDataLst>
              <p:tags r:id="rId24"/>
            </p:custDataLst>
          </p:nvPr>
        </p:nvSpPr>
        <p:spPr>
          <a:xfrm>
            <a:off x="1315479" y="4266837"/>
            <a:ext cx="2946418" cy="910730"/>
          </a:xfrm>
          <a:prstGeom prst="rect">
            <a:avLst/>
          </a:prstGeom>
          <a:noFill/>
        </p:spPr>
        <p:txBody>
          <a:bodyPr wrap="square" rtlCol="0">
            <a:normAutofit fontScale="97500"/>
          </a:bodyPr>
          <a:lstStyle/>
          <a:p>
            <a:pPr algn="ctr" defTabSz="914400"/>
            <a:r>
              <a:rPr kumimoji="1" lang="en-US" altLang="zh-CN" sz="4800" dirty="0">
                <a:solidFill>
                  <a:srgbClr val="FFFFFF"/>
                </a:solidFill>
                <a:latin typeface="微软雅黑" charset="-122"/>
                <a:ea typeface="微软雅黑" charset="-122"/>
              </a:rPr>
              <a:t>01</a:t>
            </a:r>
            <a:endParaRPr kumimoji="1" lang="zh-CN" altLang="en-US" sz="4800" dirty="0">
              <a:solidFill>
                <a:srgbClr val="FFFFFF"/>
              </a:solidFill>
              <a:latin typeface="微软雅黑" charset="-122"/>
              <a:ea typeface="微软雅黑" charset="-122"/>
            </a:endParaRPr>
          </a:p>
        </p:txBody>
      </p:sp>
      <p:sp>
        <p:nvSpPr>
          <p:cNvPr id="32" name="文本框 31"/>
          <p:cNvSpPr txBox="1"/>
          <p:nvPr>
            <p:custDataLst>
              <p:tags r:id="rId25"/>
            </p:custDataLst>
          </p:nvPr>
        </p:nvSpPr>
        <p:spPr>
          <a:xfrm>
            <a:off x="1149350" y="7177928"/>
            <a:ext cx="3216372" cy="4006948"/>
          </a:xfrm>
          <a:prstGeom prst="rect">
            <a:avLst/>
          </a:prstGeom>
          <a:noFill/>
        </p:spPr>
        <p:txBody>
          <a:bodyPr wrap="square" tIns="0" rtlCol="0"/>
          <a:lstStyle/>
          <a:p>
            <a:pPr marL="571500" indent="-571500" defTabSz="914400" fontAlgn="ctr">
              <a:lnSpc>
                <a:spcPct val="150000"/>
              </a:lnSpc>
              <a:spcBef>
                <a:spcPts val="2000"/>
              </a:spcBef>
              <a:buSzPct val="100000"/>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sym typeface="+mn-ea"/>
              </a:rPr>
              <a:t>关注公司的发展、盈利、运营、成本、债偿等。</a:t>
            </a:r>
            <a:endParaRPr lang="zh-CN" altLang="en-US" sz="2400" dirty="0">
              <a:solidFill>
                <a:schemeClr val="tx1">
                  <a:lumMod val="75000"/>
                  <a:lumOff val="25000"/>
                </a:schemeClr>
              </a:solidFill>
              <a:latin typeface="微软雅黑" charset="-122"/>
              <a:ea typeface="微软雅黑" charset="-122"/>
              <a:cs typeface="+mn-ea"/>
            </a:endParaRPr>
          </a:p>
          <a:p>
            <a:pPr marL="571500" indent="-571500" defTabSz="914400" fontAlgn="ctr">
              <a:lnSpc>
                <a:spcPct val="150000"/>
              </a:lnSpc>
              <a:spcBef>
                <a:spcPts val="2000"/>
              </a:spcBef>
              <a:buSzPct val="100000"/>
              <a:buFont typeface="Arial" panose="020B0604020202090204" pitchFamily="34" charset="0"/>
              <a:buChar char="•"/>
            </a:pPr>
            <a:r>
              <a:rPr lang="zh-CN" altLang="en-US" sz="2400" dirty="0">
                <a:solidFill>
                  <a:schemeClr val="tx1">
                    <a:lumMod val="75000"/>
                    <a:lumOff val="25000"/>
                  </a:schemeClr>
                </a:solidFill>
                <a:latin typeface="微软雅黑" charset="-122"/>
                <a:ea typeface="微软雅黑" charset="-122"/>
                <a:cs typeface="+mn-ea"/>
              </a:rPr>
              <a:t>收入、支出、毛利率、收益率、负债率等。</a:t>
            </a:r>
            <a:endParaRPr lang="zh-CN" altLang="en-US" sz="2400" dirty="0">
              <a:solidFill>
                <a:schemeClr val="tx1">
                  <a:lumMod val="75000"/>
                  <a:lumOff val="25000"/>
                </a:schemeClr>
              </a:solidFill>
              <a:latin typeface="微软雅黑" charset="-122"/>
              <a:ea typeface="微软雅黑" charset="-122"/>
              <a:cs typeface="+mn-ea"/>
            </a:endParaRPr>
          </a:p>
          <a:p>
            <a:pPr marL="571500" indent="-571500" defTabSz="914400" fontAlgn="ctr">
              <a:lnSpc>
                <a:spcPct val="150000"/>
              </a:lnSpc>
              <a:spcBef>
                <a:spcPts val="2000"/>
              </a:spcBef>
              <a:buSzPct val="100000"/>
              <a:buFont typeface="Arial" panose="020B0604020202090204" pitchFamily="34" charset="0"/>
              <a:buChar char="•"/>
            </a:pPr>
            <a:endParaRPr lang="zh-CN" altLang="en-US" sz="2400" spc="300" dirty="0">
              <a:solidFill>
                <a:schemeClr val="tx1">
                  <a:lumMod val="75000"/>
                  <a:lumOff val="25000"/>
                </a:schemeClr>
              </a:solidFill>
              <a:latin typeface="微软雅黑" charset="-122"/>
              <a:ea typeface="微软雅黑" charset="-122"/>
              <a:cs typeface="+mn-ea"/>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制造行业</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2</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
        <p:nvSpPr>
          <p:cNvPr id="34" name="五边形 33"/>
          <p:cNvSpPr/>
          <p:nvPr>
            <p:custDataLst>
              <p:tags r:id="rId2"/>
            </p:custDataLst>
          </p:nvPr>
        </p:nvSpPr>
        <p:spPr>
          <a:xfrm>
            <a:off x="2799190" y="5014048"/>
            <a:ext cx="4097020" cy="1066800"/>
          </a:xfrm>
          <a:prstGeom prst="homePlate">
            <a:avLst/>
          </a:prstGeom>
          <a:solidFill>
            <a:srgbClr val="002060">
              <a:alpha val="60000"/>
            </a:srgbClr>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5" name="文本框 34"/>
          <p:cNvSpPr txBox="1"/>
          <p:nvPr>
            <p:custDataLst>
              <p:tags r:id="rId3"/>
            </p:custDataLst>
          </p:nvPr>
        </p:nvSpPr>
        <p:spPr>
          <a:xfrm>
            <a:off x="2631551" y="5194388"/>
            <a:ext cx="4032250" cy="866140"/>
          </a:xfrm>
          <a:prstGeom prst="rect">
            <a:avLst/>
          </a:prstGeom>
          <a:noFill/>
        </p:spPr>
        <p:txBody>
          <a:bodyPr wrap="square" bIns="0" rtlCol="0">
            <a:normAutofit/>
          </a:bodyPr>
          <a:lstStyle/>
          <a:p>
            <a:pPr algn="ctr"/>
            <a:r>
              <a:rPr lang="zh-CN" altLang="en-US" sz="3200" b="1" spc="600">
                <a:solidFill>
                  <a:srgbClr val="FFFFFF"/>
                </a:solidFill>
                <a:latin typeface="微软雅黑" charset="-122"/>
                <a:ea typeface="微软雅黑" charset="-122"/>
              </a:rPr>
              <a:t>管理层驾驶舱</a:t>
            </a:r>
            <a:endParaRPr lang="zh-CN" altLang="en-US" sz="3200" b="1" spc="600">
              <a:solidFill>
                <a:srgbClr val="FFFFFF"/>
              </a:solidFill>
              <a:latin typeface="微软雅黑" charset="-122"/>
              <a:ea typeface="微软雅黑" charset="-122"/>
            </a:endParaRPr>
          </a:p>
        </p:txBody>
      </p:sp>
      <p:cxnSp>
        <p:nvCxnSpPr>
          <p:cNvPr id="36" name="直接连接符 7"/>
          <p:cNvCxnSpPr/>
          <p:nvPr>
            <p:custDataLst>
              <p:tags r:id="rId4"/>
            </p:custDataLst>
          </p:nvPr>
        </p:nvCxnSpPr>
        <p:spPr>
          <a:xfrm>
            <a:off x="9024356" y="7269394"/>
            <a:ext cx="0" cy="4434840"/>
          </a:xfrm>
          <a:prstGeom prst="line">
            <a:avLst/>
          </a:prstGeom>
          <a:ln>
            <a:gradFill>
              <a:gsLst>
                <a:gs pos="100000">
                  <a:srgbClr val="FFFFFF"/>
                </a:gs>
                <a:gs pos="0">
                  <a:srgbClr val="7578EC"/>
                </a:gs>
              </a:gsLst>
              <a:path path="circle">
                <a:fillToRect l="50000" t="50000" r="50000" b="50000"/>
              </a:path>
              <a:tileRect/>
            </a:gradFill>
          </a:ln>
        </p:spPr>
        <p:style>
          <a:lnRef idx="1">
            <a:srgbClr val="7578EC"/>
          </a:lnRef>
          <a:fillRef idx="0">
            <a:srgbClr val="7578EC"/>
          </a:fillRef>
          <a:effectRef idx="0">
            <a:srgbClr val="7578EC"/>
          </a:effectRef>
          <a:fontRef idx="minor">
            <a:srgbClr val="000000"/>
          </a:fontRef>
        </p:style>
      </p:cxnSp>
      <p:sp>
        <p:nvSpPr>
          <p:cNvPr id="37" name="五边形 36"/>
          <p:cNvSpPr/>
          <p:nvPr>
            <p:custDataLst>
              <p:tags r:id="rId5"/>
            </p:custDataLst>
          </p:nvPr>
        </p:nvSpPr>
        <p:spPr>
          <a:xfrm>
            <a:off x="10346456" y="5007699"/>
            <a:ext cx="4097020" cy="1088390"/>
          </a:xfrm>
          <a:prstGeom prst="homePlate">
            <a:avLst/>
          </a:prstGeom>
          <a:solidFill>
            <a:schemeClr val="accent1"/>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38" name="文本框 37"/>
          <p:cNvSpPr txBox="1"/>
          <p:nvPr>
            <p:custDataLst>
              <p:tags r:id="rId6"/>
            </p:custDataLst>
          </p:nvPr>
        </p:nvSpPr>
        <p:spPr>
          <a:xfrm>
            <a:off x="10262637" y="5217248"/>
            <a:ext cx="4032250" cy="866140"/>
          </a:xfrm>
          <a:prstGeom prst="rect">
            <a:avLst/>
          </a:prstGeom>
          <a:noFill/>
        </p:spPr>
        <p:txBody>
          <a:bodyPr wrap="square" bIns="0" rtlCol="0">
            <a:normAutofit/>
          </a:bodyPr>
          <a:lstStyle/>
          <a:p>
            <a:pPr algn="ctr"/>
            <a:r>
              <a:rPr lang="zh-CN" altLang="en-US" sz="3200" b="1" spc="600" dirty="0">
                <a:solidFill>
                  <a:srgbClr val="FFFFFF"/>
                </a:solidFill>
                <a:latin typeface="微软雅黑" charset="-122"/>
                <a:ea typeface="微软雅黑" charset="-122"/>
              </a:rPr>
              <a:t>关键模块监测</a:t>
            </a:r>
            <a:endParaRPr lang="zh-CN" altLang="en-US" sz="3200" b="1" spc="600" dirty="0">
              <a:solidFill>
                <a:srgbClr val="FFFFFF"/>
              </a:solidFill>
              <a:latin typeface="微软雅黑" charset="-122"/>
              <a:ea typeface="微软雅黑" charset="-122"/>
            </a:endParaRPr>
          </a:p>
        </p:txBody>
      </p:sp>
      <p:sp>
        <p:nvSpPr>
          <p:cNvPr id="39" name="五边形 38"/>
          <p:cNvSpPr/>
          <p:nvPr>
            <p:custDataLst>
              <p:tags r:id="rId7"/>
            </p:custDataLst>
          </p:nvPr>
        </p:nvSpPr>
        <p:spPr>
          <a:xfrm>
            <a:off x="17893722" y="5011201"/>
            <a:ext cx="4097020" cy="1068070"/>
          </a:xfrm>
          <a:prstGeom prst="homePlate">
            <a:avLst/>
          </a:prstGeom>
          <a:solidFill>
            <a:schemeClr val="accent1">
              <a:lumMod val="60000"/>
              <a:lumOff val="40000"/>
            </a:schemeClr>
          </a:solidFill>
          <a:ln>
            <a:noFill/>
          </a:ln>
        </p:spPr>
        <p:style>
          <a:lnRef idx="2">
            <a:srgbClr val="7578EC">
              <a:shade val="50000"/>
            </a:srgbClr>
          </a:lnRef>
          <a:fillRef idx="1">
            <a:srgbClr val="7578EC"/>
          </a:fillRef>
          <a:effectRef idx="0">
            <a:srgbClr val="7578EC"/>
          </a:effectRef>
          <a:fontRef idx="minor">
            <a:srgbClr val="FFFFFF"/>
          </a:fontRef>
        </p:style>
        <p:txBody>
          <a:bodyPr rtlCol="0" anchor="ctr"/>
          <a:lstStyle/>
          <a:p>
            <a:pPr algn="ctr"/>
            <a:endParaRPr lang="zh-CN" altLang="en-US" sz="3200"/>
          </a:p>
        </p:txBody>
      </p:sp>
      <p:sp>
        <p:nvSpPr>
          <p:cNvPr id="40" name="文本框 39"/>
          <p:cNvSpPr txBox="1"/>
          <p:nvPr>
            <p:custDataLst>
              <p:tags r:id="rId8"/>
            </p:custDataLst>
          </p:nvPr>
        </p:nvSpPr>
        <p:spPr>
          <a:xfrm>
            <a:off x="17661313" y="5149938"/>
            <a:ext cx="4032250" cy="878840"/>
          </a:xfrm>
          <a:prstGeom prst="rect">
            <a:avLst/>
          </a:prstGeom>
          <a:noFill/>
        </p:spPr>
        <p:txBody>
          <a:bodyPr wrap="square" bIns="0" rtlCol="0">
            <a:normAutofit/>
          </a:bodyPr>
          <a:lstStyle/>
          <a:p>
            <a:pPr algn="ctr"/>
            <a:r>
              <a:rPr lang="zh-CN" altLang="en-US" sz="3200" b="1" spc="600">
                <a:solidFill>
                  <a:srgbClr val="FFFFFF"/>
                </a:solidFill>
                <a:latin typeface="微软雅黑" charset="-122"/>
                <a:ea typeface="微软雅黑" charset="-122"/>
              </a:rPr>
              <a:t>具体数据挖掘</a:t>
            </a:r>
            <a:endParaRPr lang="zh-CN" altLang="en-US" sz="3200" b="1" spc="600">
              <a:solidFill>
                <a:srgbClr val="FFFFFF"/>
              </a:solidFill>
              <a:latin typeface="微软雅黑" charset="-122"/>
              <a:ea typeface="微软雅黑" charset="-122"/>
            </a:endParaRPr>
          </a:p>
        </p:txBody>
      </p:sp>
      <p:cxnSp>
        <p:nvCxnSpPr>
          <p:cNvPr id="41" name="直接连接符 12"/>
          <p:cNvCxnSpPr/>
          <p:nvPr>
            <p:custDataLst>
              <p:tags r:id="rId9"/>
            </p:custDataLst>
          </p:nvPr>
        </p:nvCxnSpPr>
        <p:spPr>
          <a:xfrm>
            <a:off x="16082754" y="7122248"/>
            <a:ext cx="0" cy="4434840"/>
          </a:xfrm>
          <a:prstGeom prst="line">
            <a:avLst/>
          </a:prstGeom>
          <a:ln>
            <a:gradFill>
              <a:gsLst>
                <a:gs pos="100000">
                  <a:srgbClr val="FFFFFF"/>
                </a:gs>
                <a:gs pos="0">
                  <a:srgbClr val="7578EC"/>
                </a:gs>
              </a:gsLst>
              <a:path path="circle">
                <a:fillToRect l="50000" t="50000" r="50000" b="50000"/>
              </a:path>
              <a:tileRect/>
            </a:gradFill>
          </a:ln>
        </p:spPr>
        <p:style>
          <a:lnRef idx="1">
            <a:srgbClr val="7578EC"/>
          </a:lnRef>
          <a:fillRef idx="0">
            <a:srgbClr val="7578EC"/>
          </a:fillRef>
          <a:effectRef idx="0">
            <a:srgbClr val="7578EC"/>
          </a:effectRef>
          <a:fontRef idx="minor">
            <a:srgbClr val="000000"/>
          </a:fontRef>
        </p:style>
      </p:cxnSp>
      <p:sp>
        <p:nvSpPr>
          <p:cNvPr id="42" name="文本框 41"/>
          <p:cNvSpPr txBox="1"/>
          <p:nvPr>
            <p:custDataLst>
              <p:tags r:id="rId10"/>
            </p:custDataLst>
          </p:nvPr>
        </p:nvSpPr>
        <p:spPr>
          <a:xfrm>
            <a:off x="2585721" y="6477000"/>
            <a:ext cx="4801146"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charset="-122"/>
                <a:ea typeface="微软雅黑" charset="-122"/>
                <a:cs typeface="+mn-ea"/>
              </a:rPr>
              <a:t>生产-库存-物流-销售全板块</a:t>
            </a:r>
            <a:endParaRPr lang="zh-CN" altLang="en-US" sz="2800" dirty="0">
              <a:solidFill>
                <a:schemeClr val="tx1">
                  <a:lumMod val="75000"/>
                  <a:lumOff val="25000"/>
                </a:schemeClr>
              </a:solidFill>
              <a:latin typeface="微软雅黑" charset="-122"/>
              <a:ea typeface="微软雅黑" charset="-122"/>
              <a:cs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pPr>
              <a:lnSpc>
                <a:spcPct val="150000"/>
              </a:lnSpc>
            </a:pPr>
            <a:endParaRPr lang="en-US" altLang="zh-CN" sz="2800" b="1" dirty="0">
              <a:latin typeface="微软雅黑 Light" panose="020B0502040204020203" charset="-122"/>
              <a:ea typeface="微软雅黑 Light" panose="020B0502040204020203" charset="-122"/>
              <a:cs typeface="微软雅黑 Light" panose="020B0502040204020203" charset="-122"/>
            </a:endParaRPr>
          </a:p>
          <a:p>
            <a:pPr>
              <a:lnSpc>
                <a:spcPct val="150000"/>
              </a:lnSpc>
            </a:pPr>
            <a:r>
              <a:rPr lang="zh-CN" altLang="en-US" sz="2800" dirty="0">
                <a:solidFill>
                  <a:schemeClr val="tx1">
                    <a:lumMod val="75000"/>
                    <a:lumOff val="25000"/>
                  </a:schemeClr>
                </a:solidFill>
                <a:latin typeface="微软雅黑" charset="-122"/>
                <a:ea typeface="微软雅黑" charset="-122"/>
                <a:cs typeface="+mn-ea"/>
              </a:rPr>
              <a:t>在全局驾驶舱中设置关键性能指标（KPIs），以追踪整个制造业的绩效。提供决策制定所需的见解和预测。</a:t>
            </a:r>
            <a:endParaRPr lang="zh-CN" altLang="en-US" sz="2800" dirty="0">
              <a:solidFill>
                <a:schemeClr val="tx1">
                  <a:lumMod val="75000"/>
                  <a:lumOff val="25000"/>
                </a:schemeClr>
              </a:solidFill>
              <a:latin typeface="微软雅黑" charset="-122"/>
              <a:ea typeface="微软雅黑" charset="-122"/>
              <a:cs typeface="+mn-ea"/>
            </a:endParaRPr>
          </a:p>
        </p:txBody>
      </p:sp>
      <p:sp>
        <p:nvSpPr>
          <p:cNvPr id="43" name="文本框 42"/>
          <p:cNvSpPr txBox="1"/>
          <p:nvPr>
            <p:custDataLst>
              <p:tags r:id="rId11"/>
            </p:custDataLst>
          </p:nvPr>
        </p:nvSpPr>
        <p:spPr>
          <a:xfrm>
            <a:off x="10137140" y="6562090"/>
            <a:ext cx="4802400"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charset="-122"/>
                <a:ea typeface="微软雅黑" charset="-122"/>
                <a:cs typeface="+mn-ea"/>
                <a:sym typeface="+mn-ea"/>
              </a:rPr>
              <a:t>持续监测重点的业务情况</a:t>
            </a:r>
            <a:endParaRPr lang="zh-CN" altLang="en-US" sz="2800" dirty="0">
              <a:solidFill>
                <a:schemeClr val="tx1">
                  <a:lumMod val="75000"/>
                  <a:lumOff val="25000"/>
                </a:schemeClr>
              </a:solidFill>
              <a:latin typeface="微软雅黑" charset="-122"/>
              <a:ea typeface="微软雅黑" charset="-122"/>
              <a:cs typeface="+mn-ea"/>
              <a:sym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3200" dirty="0">
              <a:solidFill>
                <a:schemeClr val="tx1">
                  <a:lumMod val="75000"/>
                  <a:lumOff val="25000"/>
                </a:schemeClr>
              </a:solidFill>
              <a:latin typeface="微软雅黑" charset="-122"/>
              <a:ea typeface="微软雅黑" charset="-122"/>
              <a:cs typeface="+mn-ea"/>
              <a:sym typeface="+mn-ea"/>
            </a:endParaRPr>
          </a:p>
          <a:p>
            <a:pPr>
              <a:lnSpc>
                <a:spcPct val="150000"/>
              </a:lnSpc>
            </a:pPr>
            <a:r>
              <a:rPr lang="zh-CN" altLang="en-US" sz="2800" dirty="0">
                <a:solidFill>
                  <a:schemeClr val="tx1">
                    <a:lumMod val="75000"/>
                    <a:lumOff val="25000"/>
                  </a:schemeClr>
                </a:solidFill>
                <a:latin typeface="微软雅黑" charset="-122"/>
                <a:ea typeface="微软雅黑" charset="-122"/>
                <a:cs typeface="+mn-ea"/>
                <a:sym typeface="+mn-ea"/>
              </a:rPr>
              <a:t>针对关键业务定制化的交互式分析面板，对不同业务人员共享一套源，进行可多维度数据探索。</a:t>
            </a:r>
            <a:endParaRPr lang="zh-CN" altLang="en-US" sz="2800" dirty="0">
              <a:solidFill>
                <a:schemeClr val="tx1">
                  <a:lumMod val="75000"/>
                  <a:lumOff val="25000"/>
                </a:schemeClr>
              </a:solidFill>
              <a:latin typeface="微软雅黑" charset="-122"/>
              <a:ea typeface="微软雅黑" charset="-122"/>
              <a:cs typeface="+mn-ea"/>
              <a:sym typeface="+mn-ea"/>
            </a:endParaRPr>
          </a:p>
        </p:txBody>
      </p:sp>
      <p:sp>
        <p:nvSpPr>
          <p:cNvPr id="44" name="文本框 43"/>
          <p:cNvSpPr txBox="1"/>
          <p:nvPr>
            <p:custDataLst>
              <p:tags r:id="rId12"/>
            </p:custDataLst>
          </p:nvPr>
        </p:nvSpPr>
        <p:spPr>
          <a:xfrm>
            <a:off x="17724120" y="6559200"/>
            <a:ext cx="4802400" cy="5544000"/>
          </a:xfrm>
          <a:prstGeom prst="rect">
            <a:avLst/>
          </a:prstGeom>
          <a:noFill/>
        </p:spPr>
        <p:txBody>
          <a:bodyPr wrap="square" rtlCol="0" anchor="t">
            <a:noAutofit/>
          </a:bodyPr>
          <a:lstStyle/>
          <a:p>
            <a:r>
              <a:rPr lang="zh-CN" altLang="en-US" sz="2800" dirty="0">
                <a:solidFill>
                  <a:schemeClr val="tx1">
                    <a:lumMod val="75000"/>
                    <a:lumOff val="25000"/>
                  </a:schemeClr>
                </a:solidFill>
                <a:latin typeface="微软雅黑" charset="-122"/>
                <a:ea typeface="微软雅黑" charset="-122"/>
                <a:cs typeface="+mn-ea"/>
                <a:sym typeface="+mn-ea"/>
              </a:rPr>
              <a:t>敏锐把控关键流程指标</a:t>
            </a:r>
            <a:endParaRPr lang="zh-CN" altLang="en-US" sz="2800" dirty="0">
              <a:solidFill>
                <a:schemeClr val="tx1">
                  <a:lumMod val="75000"/>
                  <a:lumOff val="25000"/>
                </a:schemeClr>
              </a:solidFill>
              <a:latin typeface="微软雅黑" charset="-122"/>
              <a:ea typeface="微软雅黑" charset="-122"/>
              <a:cs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sym typeface="+mn-ea"/>
            </a:endParaRPr>
          </a:p>
          <a:p>
            <a:endParaRPr lang="zh-CN" altLang="en-US" sz="2800" b="1" dirty="0">
              <a:latin typeface="微软雅黑 Light" panose="020B0502040204020203" charset="-122"/>
              <a:ea typeface="微软雅黑 Light" panose="020B0502040204020203" charset="-122"/>
              <a:cs typeface="微软雅黑 Light" panose="020B0502040204020203" charset="-122"/>
              <a:sym typeface="+mn-ea"/>
            </a:endParaRPr>
          </a:p>
          <a:p>
            <a:pPr>
              <a:lnSpc>
                <a:spcPct val="150000"/>
              </a:lnSpc>
            </a:pPr>
            <a:r>
              <a:rPr lang="zh-CN" altLang="en-US" sz="2800" dirty="0">
                <a:solidFill>
                  <a:schemeClr val="tx1">
                    <a:lumMod val="75000"/>
                    <a:lumOff val="25000"/>
                  </a:schemeClr>
                </a:solidFill>
                <a:latin typeface="微软雅黑" charset="-122"/>
                <a:ea typeface="微软雅黑" charset="-122"/>
                <a:cs typeface="+mn-ea"/>
                <a:sym typeface="+mn-ea"/>
              </a:rPr>
              <a:t>如需要对特定流程进行提升，如监控生产过程中的质量与风险波动，可制定特定主题看板，深入监测数据。</a:t>
            </a:r>
            <a:endParaRPr lang="zh-CN" altLang="en-US" sz="2800" dirty="0">
              <a:solidFill>
                <a:schemeClr val="tx1">
                  <a:lumMod val="75000"/>
                  <a:lumOff val="25000"/>
                </a:schemeClr>
              </a:solidFill>
              <a:latin typeface="微软雅黑" charset="-122"/>
              <a:ea typeface="微软雅黑" charset="-122"/>
              <a:cs typeface="+mn-ea"/>
              <a:sym typeface="+mn-ea"/>
            </a:endParaRPr>
          </a:p>
        </p:txBody>
      </p:sp>
      <p:pic>
        <p:nvPicPr>
          <p:cNvPr id="45" name="图片 44"/>
          <p:cNvPicPr>
            <a:picLocks noChangeAspect="1"/>
          </p:cNvPicPr>
          <p:nvPr>
            <p:custDataLst>
              <p:tags r:id="rId13"/>
            </p:custDataLst>
          </p:nvPr>
        </p:nvPicPr>
        <p:blipFill>
          <a:blip r:embed="rId14"/>
          <a:stretch>
            <a:fillRect/>
          </a:stretch>
        </p:blipFill>
        <p:spPr>
          <a:xfrm>
            <a:off x="2773680" y="7249161"/>
            <a:ext cx="4147820" cy="2332990"/>
          </a:xfrm>
          <a:prstGeom prst="rect">
            <a:avLst/>
          </a:prstGeom>
        </p:spPr>
      </p:pic>
      <p:pic>
        <p:nvPicPr>
          <p:cNvPr id="46" name="图片 45"/>
          <p:cNvPicPr>
            <a:picLocks noChangeAspect="1"/>
          </p:cNvPicPr>
          <p:nvPr>
            <p:custDataLst>
              <p:tags r:id="rId15"/>
            </p:custDataLst>
          </p:nvPr>
        </p:nvPicPr>
        <p:blipFill>
          <a:blip r:embed="rId16"/>
          <a:stretch>
            <a:fillRect/>
          </a:stretch>
        </p:blipFill>
        <p:spPr>
          <a:xfrm>
            <a:off x="10360661" y="7277100"/>
            <a:ext cx="4240530" cy="2385060"/>
          </a:xfrm>
          <a:prstGeom prst="rect">
            <a:avLst/>
          </a:prstGeom>
        </p:spPr>
      </p:pic>
      <p:sp>
        <p:nvSpPr>
          <p:cNvPr id="47" name="文本框 46"/>
          <p:cNvSpPr txBox="1"/>
          <p:nvPr>
            <p:custDataLst>
              <p:tags r:id="rId17"/>
            </p:custDataLst>
          </p:nvPr>
        </p:nvSpPr>
        <p:spPr>
          <a:xfrm>
            <a:off x="2106931" y="2752091"/>
            <a:ext cx="18279110" cy="1865630"/>
          </a:xfrm>
          <a:prstGeom prst="rect">
            <a:avLst/>
          </a:prstGeom>
          <a:noFill/>
        </p:spPr>
        <p:txBody>
          <a:bodyPr wrap="square" rtlCol="0" anchor="t">
            <a:noAutofit/>
          </a:bodyPr>
          <a:lstStyle/>
          <a:p>
            <a:pPr algn="ctr">
              <a:lnSpc>
                <a:spcPct val="150000"/>
              </a:lnSpc>
            </a:pPr>
            <a:r>
              <a:rPr lang="zh-CN" altLang="en-US" sz="3200" dirty="0">
                <a:solidFill>
                  <a:schemeClr val="tx1">
                    <a:lumMod val="75000"/>
                    <a:lumOff val="25000"/>
                  </a:schemeClr>
                </a:solidFill>
                <a:latin typeface="微软雅黑" charset="-122"/>
                <a:ea typeface="微软雅黑" charset="-122"/>
                <a:cs typeface="+mn-ea"/>
              </a:rPr>
              <a:t>贯穿业务与运营、打通多系统的高效利用数据</a:t>
            </a:r>
            <a:endParaRPr lang="zh-CN" altLang="en-US" sz="3200" dirty="0">
              <a:solidFill>
                <a:schemeClr val="tx1">
                  <a:lumMod val="75000"/>
                  <a:lumOff val="25000"/>
                </a:schemeClr>
              </a:solidFill>
              <a:latin typeface="微软雅黑" charset="-122"/>
              <a:ea typeface="微软雅黑" charset="-122"/>
              <a:cs typeface="+mn-ea"/>
            </a:endParaRPr>
          </a:p>
          <a:p>
            <a:pPr algn="ctr">
              <a:lnSpc>
                <a:spcPct val="150000"/>
              </a:lnSpc>
            </a:pPr>
            <a:r>
              <a:rPr lang="zh-CN" altLang="en-US" sz="3200" dirty="0">
                <a:solidFill>
                  <a:schemeClr val="tx1">
                    <a:lumMod val="75000"/>
                    <a:lumOff val="25000"/>
                  </a:schemeClr>
                </a:solidFill>
                <a:latin typeface="微软雅黑" charset="-122"/>
                <a:ea typeface="微软雅黑" charset="-122"/>
                <a:cs typeface="+mn-ea"/>
              </a:rPr>
              <a:t>通过将企业的业务数据进行连接并可视化展现，使得数据一目了然且</a:t>
            </a:r>
            <a:r>
              <a:rPr lang="zh-CN" altLang="en-US" sz="3200" dirty="0">
                <a:solidFill>
                  <a:schemeClr val="tx1">
                    <a:lumMod val="75000"/>
                    <a:lumOff val="25000"/>
                  </a:schemeClr>
                </a:solidFill>
                <a:latin typeface="微软雅黑" charset="-122"/>
                <a:ea typeface="微软雅黑" charset="-122"/>
                <a:cs typeface="+mn-ea"/>
                <a:sym typeface="+mn-ea"/>
              </a:rPr>
              <a:t>有据可循</a:t>
            </a:r>
            <a:r>
              <a:rPr lang="zh-CN" altLang="en-US" sz="3200" dirty="0">
                <a:solidFill>
                  <a:schemeClr val="tx1">
                    <a:lumMod val="75000"/>
                    <a:lumOff val="25000"/>
                  </a:schemeClr>
                </a:solidFill>
                <a:latin typeface="微软雅黑" charset="-122"/>
                <a:ea typeface="微软雅黑" charset="-122"/>
                <a:cs typeface="+mn-ea"/>
              </a:rPr>
              <a:t>。</a:t>
            </a:r>
            <a:endParaRPr lang="zh-CN" altLang="en-US" sz="3200" dirty="0">
              <a:solidFill>
                <a:schemeClr val="tx1">
                  <a:lumMod val="75000"/>
                  <a:lumOff val="25000"/>
                </a:schemeClr>
              </a:solidFill>
              <a:latin typeface="微软雅黑" charset="-122"/>
              <a:ea typeface="微软雅黑" charset="-122"/>
              <a:cs typeface="+mn-ea"/>
            </a:endParaRPr>
          </a:p>
        </p:txBody>
      </p:sp>
      <p:pic>
        <p:nvPicPr>
          <p:cNvPr id="48" name="图片 47"/>
          <p:cNvPicPr/>
          <p:nvPr/>
        </p:nvPicPr>
        <p:blipFill>
          <a:blip r:embed="rId18"/>
          <a:stretch>
            <a:fillRect/>
          </a:stretch>
        </p:blipFill>
        <p:spPr>
          <a:xfrm>
            <a:off x="17724121" y="7249160"/>
            <a:ext cx="4210050" cy="2413000"/>
          </a:xfrm>
          <a:prstGeom prst="rect">
            <a:avLst/>
          </a:prstGeom>
          <a:noFill/>
          <a:ln w="9525">
            <a:noFill/>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财务管理</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1</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
        <p:nvSpPr>
          <p:cNvPr id="33" name="矩形"/>
          <p:cNvSpPr/>
          <p:nvPr/>
        </p:nvSpPr>
        <p:spPr>
          <a:xfrm>
            <a:off x="1158241" y="3463608"/>
            <a:ext cx="11037570" cy="7954037"/>
          </a:xfrm>
          <a:prstGeom prst="rect">
            <a:avLst/>
          </a:prstGeom>
          <a:solidFill>
            <a:srgbClr val="00B0F0"/>
          </a:solidFill>
          <a:ln w="12700">
            <a:solidFill>
              <a:schemeClr val="accent1">
                <a:lumMod val="40000"/>
                <a:lumOff val="60000"/>
              </a:schemeClr>
            </a:solidFill>
            <a:miter lim="400000"/>
          </a:ln>
        </p:spPr>
        <p:txBody>
          <a:bodyPr lIns="71436" tIns="71436" rIns="71436" bIns="71436" anchor="ctr"/>
          <a:lstStyle/>
          <a:p>
            <a:pPr indent="0" algn="ctr">
              <a:defRPr sz="30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000"/>
          </a:p>
        </p:txBody>
      </p:sp>
      <p:sp>
        <p:nvSpPr>
          <p:cNvPr id="34" name="矩形"/>
          <p:cNvSpPr/>
          <p:nvPr/>
        </p:nvSpPr>
        <p:spPr>
          <a:xfrm>
            <a:off x="12195811" y="3463759"/>
            <a:ext cx="11736070" cy="7955155"/>
          </a:xfrm>
          <a:prstGeom prst="rect">
            <a:avLst/>
          </a:prstGeom>
          <a:solidFill>
            <a:srgbClr val="BEBFBF"/>
          </a:solidFill>
          <a:ln w="12700">
            <a:noFill/>
            <a:miter lim="400000"/>
          </a:ln>
        </p:spPr>
        <p:txBody>
          <a:bodyPr lIns="71436" tIns="71436" rIns="71436" bIns="71436" anchor="ctr"/>
          <a:lstStyle/>
          <a:p>
            <a:pPr indent="0" algn="ctr">
              <a:defRPr sz="30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000"/>
          </a:p>
        </p:txBody>
      </p:sp>
      <p:sp>
        <p:nvSpPr>
          <p:cNvPr id="35" name="DataEase 开源版"/>
          <p:cNvSpPr txBox="1"/>
          <p:nvPr/>
        </p:nvSpPr>
        <p:spPr>
          <a:xfrm>
            <a:off x="4673771" y="4267321"/>
            <a:ext cx="4183835" cy="1313818"/>
          </a:xfrm>
          <a:prstGeom prst="rect">
            <a:avLst/>
          </a:prstGeom>
          <a:ln w="12700">
            <a:miter lim="400000"/>
          </a:ln>
        </p:spPr>
        <p:txBody>
          <a:bodyPr wrap="none" lIns="71436" tIns="71436" rIns="71436" bIns="71436" anchor="ctr">
            <a:spAutoFit/>
          </a:bodyPr>
          <a:lstStyle>
            <a:lvl1pPr>
              <a:defRPr sz="7600" b="1">
                <a:solidFill>
                  <a:srgbClr val="FFFFFF"/>
                </a:solidFill>
              </a:defRPr>
            </a:lvl1pPr>
          </a:lstStyle>
          <a:p>
            <a:pPr algn="l"/>
            <a:r>
              <a:t>统计分析</a:t>
            </a:r>
          </a:p>
        </p:txBody>
      </p:sp>
      <p:sp>
        <p:nvSpPr>
          <p:cNvPr id="36" name="DataEase 企业版"/>
          <p:cNvSpPr txBox="1"/>
          <p:nvPr/>
        </p:nvSpPr>
        <p:spPr>
          <a:xfrm>
            <a:off x="16007387" y="4267321"/>
            <a:ext cx="4183835" cy="1313818"/>
          </a:xfrm>
          <a:prstGeom prst="rect">
            <a:avLst/>
          </a:prstGeom>
          <a:ln w="12700">
            <a:miter lim="400000"/>
          </a:ln>
        </p:spPr>
        <p:txBody>
          <a:bodyPr wrap="none" lIns="71436" tIns="71436" rIns="71436" bIns="71436" anchor="ctr">
            <a:spAutoFit/>
          </a:bodyPr>
          <a:lstStyle>
            <a:lvl1pPr>
              <a:defRPr sz="7600" b="1">
                <a:solidFill>
                  <a:srgbClr val="FFFFFF"/>
                </a:solidFill>
              </a:defRPr>
            </a:lvl1pPr>
          </a:lstStyle>
          <a:p>
            <a:pPr algn="l"/>
            <a:r>
              <a:rPr dirty="0" err="1"/>
              <a:t>实时监控</a:t>
            </a:r>
            <a:endParaRPr dirty="0"/>
          </a:p>
        </p:txBody>
      </p:sp>
      <p:sp>
        <p:nvSpPr>
          <p:cNvPr id="37" name="基于 GPL v3.0 开源许可协议免费下载；…"/>
          <p:cNvSpPr txBox="1"/>
          <p:nvPr/>
        </p:nvSpPr>
        <p:spPr>
          <a:xfrm>
            <a:off x="2107654" y="6082959"/>
            <a:ext cx="9056964" cy="4161072"/>
          </a:xfrm>
          <a:prstGeom prst="rect">
            <a:avLst/>
          </a:prstGeom>
          <a:ln w="12700">
            <a:miter lim="400000"/>
          </a:ln>
        </p:spPr>
        <p:txBody>
          <a:bodyPr wrap="none" lIns="71436" tIns="71436" rIns="71436" bIns="71436" anchor="ctr">
            <a:spAutoFit/>
          </a:bodyPr>
          <a:lstStyle/>
          <a:p>
            <a:pPr marL="254000" indent="0">
              <a:lnSpc>
                <a:spcPct val="150000"/>
              </a:lnSpc>
              <a:buSzPct val="145000"/>
              <a:defRPr sz="4500">
                <a:solidFill>
                  <a:srgbClr val="FFFFFF"/>
                </a:solidFill>
              </a:defRPr>
            </a:pPr>
            <a:r>
              <a:rPr sz="4500" dirty="0" err="1"/>
              <a:t>通过对财务数据的采集和整理</a:t>
            </a:r>
            <a:r>
              <a:rPr lang="zh-CN" altLang="en-US" sz="4500" dirty="0"/>
              <a:t>，对</a:t>
            </a:r>
            <a:endParaRPr lang="zh-CN" altLang="en-US" sz="4500" dirty="0"/>
          </a:p>
          <a:p>
            <a:pPr marL="254000" indent="0">
              <a:lnSpc>
                <a:spcPct val="150000"/>
              </a:lnSpc>
              <a:buSzPct val="145000"/>
              <a:defRPr sz="4500">
                <a:solidFill>
                  <a:srgbClr val="FFFFFF"/>
                </a:solidFill>
              </a:defRPr>
            </a:pPr>
            <a:r>
              <a:rPr lang="zh-CN" altLang="en-US" sz="4500" dirty="0"/>
              <a:t>关键指标进行分析，帮助企业了解</a:t>
            </a:r>
            <a:endParaRPr lang="zh-CN" altLang="en-US" sz="4500" dirty="0"/>
          </a:p>
          <a:p>
            <a:pPr marL="254000" indent="0">
              <a:lnSpc>
                <a:spcPct val="150000"/>
              </a:lnSpc>
              <a:buSzPct val="145000"/>
              <a:defRPr sz="4500">
                <a:solidFill>
                  <a:srgbClr val="FFFFFF"/>
                </a:solidFill>
              </a:defRPr>
            </a:pPr>
            <a:r>
              <a:rPr lang="zh-CN" altLang="en-US" sz="4500" dirty="0"/>
              <a:t>自己的财务状况、经营状况，从而</a:t>
            </a:r>
            <a:endParaRPr lang="zh-CN" altLang="en-US" sz="4500" dirty="0"/>
          </a:p>
          <a:p>
            <a:pPr marL="254000" indent="0">
              <a:lnSpc>
                <a:spcPct val="150000"/>
              </a:lnSpc>
              <a:buSzPct val="145000"/>
              <a:defRPr sz="4500">
                <a:solidFill>
                  <a:srgbClr val="FFFFFF"/>
                </a:solidFill>
              </a:defRPr>
            </a:pPr>
            <a:r>
              <a:rPr lang="zh-CN" altLang="en-US" sz="4500" dirty="0"/>
              <a:t>进行有效的经营决策。</a:t>
            </a:r>
            <a:endParaRPr lang="zh-CN" altLang="en-US" sz="4500" dirty="0"/>
          </a:p>
        </p:txBody>
      </p:sp>
      <p:sp>
        <p:nvSpPr>
          <p:cNvPr id="38" name="文本"/>
          <p:cNvSpPr txBox="1"/>
          <p:nvPr/>
        </p:nvSpPr>
        <p:spPr>
          <a:xfrm>
            <a:off x="18340390" y="6785398"/>
            <a:ext cx="1522850" cy="1375373"/>
          </a:xfrm>
          <a:prstGeom prst="rect">
            <a:avLst/>
          </a:prstGeom>
          <a:ln w="12700">
            <a:miter lim="400000"/>
          </a:ln>
        </p:spPr>
        <p:txBody>
          <a:bodyPr wrap="none" lIns="71436" tIns="71436" rIns="71436" bIns="71436" anchor="ctr">
            <a:spAutoFit/>
          </a:bodyPr>
          <a:lstStyle/>
          <a:p>
            <a:pPr marL="1365250" indent="-1111250">
              <a:buSzPct val="145000"/>
              <a:buChar char="•"/>
              <a:defRPr sz="4000" b="1">
                <a:solidFill>
                  <a:srgbClr val="FFFFFF"/>
                </a:solidFill>
              </a:defRPr>
            </a:pPr>
            <a:endParaRPr sz="4000"/>
          </a:p>
          <a:p>
            <a:pPr>
              <a:defRPr sz="4000" b="1">
                <a:solidFill>
                  <a:srgbClr val="FFFFFF"/>
                </a:solidFill>
              </a:defRPr>
            </a:pPr>
            <a:endParaRPr sz="4000"/>
          </a:p>
        </p:txBody>
      </p:sp>
      <p:sp>
        <p:nvSpPr>
          <p:cNvPr id="39" name="文本框 5"/>
          <p:cNvSpPr txBox="1"/>
          <p:nvPr/>
        </p:nvSpPr>
        <p:spPr>
          <a:xfrm>
            <a:off x="13239303" y="6083023"/>
            <a:ext cx="9762285" cy="4161072"/>
          </a:xfrm>
          <a:prstGeom prst="rect">
            <a:avLst/>
          </a:prstGeom>
          <a:ln w="12700">
            <a:miter lim="400000"/>
          </a:ln>
        </p:spPr>
        <p:txBody>
          <a:bodyPr wrap="none" lIns="71436" tIns="71436" rIns="71436" bIns="71436" anchor="ctr">
            <a:spAutoFit/>
          </a:bodyPr>
          <a:lstStyle/>
          <a:p>
            <a:pPr marL="254000">
              <a:lnSpc>
                <a:spcPct val="150000"/>
              </a:lnSpc>
              <a:buSzPct val="145000"/>
              <a:defRPr sz="4500">
                <a:solidFill>
                  <a:srgbClr val="FFFFFF"/>
                </a:solidFill>
              </a:defRPr>
            </a:pPr>
            <a:r>
              <a:rPr sz="4500">
                <a:sym typeface="+mn-ea"/>
              </a:rPr>
              <a:t>制作出针对财务指标的实时仪表盘，</a:t>
            </a:r>
            <a:endParaRPr sz="4500">
              <a:sym typeface="+mn-ea"/>
            </a:endParaRPr>
          </a:p>
          <a:p>
            <a:pPr marL="254000">
              <a:lnSpc>
                <a:spcPct val="150000"/>
              </a:lnSpc>
              <a:buSzPct val="145000"/>
              <a:defRPr sz="4500">
                <a:solidFill>
                  <a:srgbClr val="FFFFFF"/>
                </a:solidFill>
              </a:defRPr>
            </a:pPr>
            <a:r>
              <a:rPr sz="4500">
                <a:sym typeface="+mn-ea"/>
              </a:rPr>
              <a:t>在企业运行过程中可以随时随地查询</a:t>
            </a:r>
            <a:endParaRPr sz="4500">
              <a:sym typeface="+mn-ea"/>
            </a:endParaRPr>
          </a:p>
          <a:p>
            <a:pPr marL="254000">
              <a:lnSpc>
                <a:spcPct val="150000"/>
              </a:lnSpc>
              <a:buSzPct val="145000"/>
              <a:defRPr sz="4500">
                <a:solidFill>
                  <a:srgbClr val="FFFFFF"/>
                </a:solidFill>
              </a:defRPr>
            </a:pPr>
            <a:r>
              <a:rPr sz="4500">
                <a:sym typeface="+mn-ea"/>
              </a:rPr>
              <a:t>财务数据的变化，并及时提醒管理者</a:t>
            </a:r>
            <a:endParaRPr sz="4500">
              <a:sym typeface="+mn-ea"/>
            </a:endParaRPr>
          </a:p>
          <a:p>
            <a:pPr marL="254000">
              <a:lnSpc>
                <a:spcPct val="150000"/>
              </a:lnSpc>
              <a:buSzPct val="145000"/>
              <a:defRPr sz="4500">
                <a:solidFill>
                  <a:srgbClr val="FFFFFF"/>
                </a:solidFill>
              </a:defRPr>
            </a:pPr>
            <a:r>
              <a:rPr sz="4500">
                <a:sym typeface="+mn-ea"/>
              </a:rPr>
              <a:t>做出相应的调整</a:t>
            </a:r>
            <a:r>
              <a:rPr lang="zh-CN" altLang="en-US" sz="4500">
                <a:sym typeface="+mn-ea"/>
              </a:rPr>
              <a:t>。</a:t>
            </a:r>
            <a:endParaRPr lang="zh-CN" altLang="en-US" sz="4500">
              <a:sym typeface="+mn-ea"/>
            </a:endParaRPr>
          </a:p>
        </p:txBody>
      </p:sp>
      <p:sp>
        <p:nvSpPr>
          <p:cNvPr id="40" name="线条"/>
          <p:cNvSpPr/>
          <p:nvPr/>
        </p:nvSpPr>
        <p:spPr>
          <a:xfrm flipH="1">
            <a:off x="5549766" y="5773855"/>
            <a:ext cx="2085976" cy="2"/>
          </a:xfrm>
          <a:prstGeom prst="line">
            <a:avLst/>
          </a:prstGeom>
          <a:ln w="25400">
            <a:solidFill>
              <a:srgbClr val="FFFFFF"/>
            </a:solidFill>
            <a:miter/>
          </a:ln>
        </p:spPr>
        <p:txBody>
          <a:bodyPr tIns="91438" bIns="91438"/>
          <a:lstStyle/>
          <a:p>
            <a:pPr indent="0" defTabSz="3657600">
              <a:defRPr sz="3600">
                <a:latin typeface="Calibri"/>
                <a:ea typeface="Calibri"/>
                <a:cs typeface="Calibri"/>
                <a:sym typeface="Calibri"/>
              </a:defRPr>
            </a:pPr>
            <a:endParaRPr sz="3600"/>
          </a:p>
        </p:txBody>
      </p:sp>
      <p:sp>
        <p:nvSpPr>
          <p:cNvPr id="41" name="线条"/>
          <p:cNvSpPr/>
          <p:nvPr/>
        </p:nvSpPr>
        <p:spPr>
          <a:xfrm flipH="1">
            <a:off x="16967164" y="5773855"/>
            <a:ext cx="2085976" cy="2"/>
          </a:xfrm>
          <a:prstGeom prst="line">
            <a:avLst/>
          </a:prstGeom>
          <a:ln w="25400">
            <a:solidFill>
              <a:srgbClr val="FFFFFF"/>
            </a:solidFill>
            <a:miter/>
          </a:ln>
        </p:spPr>
        <p:txBody>
          <a:bodyPr tIns="91438" bIns="91438"/>
          <a:lstStyle/>
          <a:p>
            <a:pPr indent="0" defTabSz="3657600">
              <a:defRPr sz="3600">
                <a:latin typeface="Calibri"/>
                <a:ea typeface="Calibri"/>
                <a:cs typeface="Calibri"/>
                <a:sym typeface="Calibri"/>
              </a:defRPr>
            </a:pPr>
            <a:endParaRPr sz="36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p:bldP spid="36" grpId="0" animBg="1"/>
      <p:bldP spid="36" grpId="1"/>
      <p:bldP spid="37" grpId="0" animBg="1"/>
      <p:bldP spid="37" grpId="1"/>
      <p:bldP spid="38" grpId="0" animBg="1"/>
      <p:bldP spid="38" grpId="1"/>
      <p:bldP spid="39" grpId="0" animBg="1"/>
      <p:bldP spid="3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财务管理</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2</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14" name="图片 13" descr="财务领域数据应用流程 (4)"/>
          <p:cNvPicPr>
            <a:picLocks noChangeAspect="1"/>
          </p:cNvPicPr>
          <p:nvPr/>
        </p:nvPicPr>
        <p:blipFill>
          <a:blip r:embed="rId2"/>
          <a:stretch>
            <a:fillRect/>
          </a:stretch>
        </p:blipFill>
        <p:spPr>
          <a:xfrm>
            <a:off x="4707024" y="3111524"/>
            <a:ext cx="14969952" cy="9824551"/>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财务管理</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r>
              <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3</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2" name="图片 1"/>
          <p:cNvPicPr>
            <a:picLocks noChangeAspect="1"/>
          </p:cNvPicPr>
          <p:nvPr/>
        </p:nvPicPr>
        <p:blipFill>
          <a:blip r:embed="rId2"/>
          <a:stretch>
            <a:fillRect/>
          </a:stretch>
        </p:blipFill>
        <p:spPr>
          <a:xfrm>
            <a:off x="3603587" y="3330615"/>
            <a:ext cx="7831697" cy="4320000"/>
          </a:xfrm>
          <a:prstGeom prst="rect">
            <a:avLst/>
          </a:prstGeom>
        </p:spPr>
      </p:pic>
      <p:pic>
        <p:nvPicPr>
          <p:cNvPr id="3" name="图片 2"/>
          <p:cNvPicPr>
            <a:picLocks noChangeAspect="1"/>
          </p:cNvPicPr>
          <p:nvPr/>
        </p:nvPicPr>
        <p:blipFill rotWithShape="1">
          <a:blip r:embed="rId3"/>
          <a:srcRect r="383"/>
          <a:stretch>
            <a:fillRect/>
          </a:stretch>
        </p:blipFill>
        <p:spPr>
          <a:xfrm>
            <a:off x="14038915" y="3330615"/>
            <a:ext cx="7598265" cy="4320000"/>
          </a:xfrm>
          <a:prstGeom prst="rect">
            <a:avLst/>
          </a:prstGeom>
        </p:spPr>
      </p:pic>
      <p:pic>
        <p:nvPicPr>
          <p:cNvPr id="6" name="图片 5"/>
          <p:cNvPicPr>
            <a:picLocks noChangeAspect="1"/>
          </p:cNvPicPr>
          <p:nvPr/>
        </p:nvPicPr>
        <p:blipFill>
          <a:blip r:embed="rId4"/>
          <a:stretch>
            <a:fillRect/>
          </a:stretch>
        </p:blipFill>
        <p:spPr>
          <a:xfrm>
            <a:off x="3603587" y="8495891"/>
            <a:ext cx="7841604" cy="4320000"/>
          </a:xfrm>
          <a:prstGeom prst="rect">
            <a:avLst/>
          </a:prstGeom>
        </p:spPr>
      </p:pic>
      <p:pic>
        <p:nvPicPr>
          <p:cNvPr id="9" name="图片 8"/>
          <p:cNvPicPr>
            <a:picLocks noChangeAspect="1"/>
          </p:cNvPicPr>
          <p:nvPr/>
        </p:nvPicPr>
        <p:blipFill rotWithShape="1">
          <a:blip r:embed="rId5"/>
          <a:srcRect r="845" b="1366"/>
          <a:stretch>
            <a:fillRect/>
          </a:stretch>
        </p:blipFill>
        <p:spPr>
          <a:xfrm>
            <a:off x="14038918" y="8495891"/>
            <a:ext cx="7877915" cy="43200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教育行业</a:t>
            </a: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10" name="图片 9"/>
          <p:cNvPicPr>
            <a:picLocks noChangeAspect="1"/>
          </p:cNvPicPr>
          <p:nvPr/>
        </p:nvPicPr>
        <p:blipFill>
          <a:blip r:embed="rId2"/>
          <a:stretch>
            <a:fillRect/>
          </a:stretch>
        </p:blipFill>
        <p:spPr>
          <a:xfrm>
            <a:off x="1313108" y="4012261"/>
            <a:ext cx="7957369" cy="634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p:cNvPicPr>
            <a:picLocks noChangeAspect="1"/>
          </p:cNvPicPr>
          <p:nvPr/>
        </p:nvPicPr>
        <p:blipFill>
          <a:blip r:embed="rId3"/>
          <a:stretch>
            <a:fillRect/>
          </a:stretch>
        </p:blipFill>
        <p:spPr>
          <a:xfrm>
            <a:off x="11109519" y="4012261"/>
            <a:ext cx="11961373" cy="64106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目</a:t>
              </a:r>
              <a:r>
                <a:rPr lang="zh-CN" altLang="en-US"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录</a:t>
              </a:r>
              <a:endPar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29" name="组合 28"/>
          <p:cNvGrpSpPr/>
          <p:nvPr/>
        </p:nvGrpSpPr>
        <p:grpSpPr>
          <a:xfrm>
            <a:off x="13097429" y="3771527"/>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A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01</a:t>
            </a:r>
            <a:endParaRPr lang="en-US" altLang="zh-CN" sz="4800" dirty="0">
              <a:solidFill>
                <a:srgbClr val="0A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数据可视化行业背景</a:t>
            </a:r>
            <a:r>
              <a:rPr lang="en-US" altLang="zh-CN" sz="4800" dirty="0">
                <a:solidFill>
                  <a:srgbClr val="0A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endParaRPr lang="en-US" altLang="zh-CN" sz="4800" dirty="0">
              <a:solidFill>
                <a:srgbClr val="0A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nvGrpSpPr>
          <p:cNvPr id="101" name="组合 100"/>
          <p:cNvGrpSpPr/>
          <p:nvPr/>
        </p:nvGrpSpPr>
        <p:grpSpPr>
          <a:xfrm>
            <a:off x="13097429" y="5430602"/>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02</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数据可视化需求分析</a:t>
            </a:r>
            <a:endParaRPr lang="en-GB"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03</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endPar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04</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数据可视化岗位要求</a:t>
            </a:r>
            <a:endPar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05</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数据可视化薪资待遇</a:t>
            </a:r>
            <a:endPar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nvGrpSpPr>
          <p:cNvPr id="102" name="组合 101"/>
          <p:cNvGrpSpPr/>
          <p:nvPr/>
        </p:nvGrpSpPr>
        <p:grpSpPr>
          <a:xfrm>
            <a:off x="13097429" y="10413717"/>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5" name="组合 104"/>
          <p:cNvGrpSpPr/>
          <p:nvPr/>
        </p:nvGrpSpPr>
        <p:grpSpPr>
          <a:xfrm>
            <a:off x="13097429" y="8754642"/>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8" name="组合 107"/>
          <p:cNvGrpSpPr/>
          <p:nvPr/>
        </p:nvGrpSpPr>
        <p:grpSpPr>
          <a:xfrm>
            <a:off x="13097429" y="7070167"/>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6"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目</a:t>
              </a:r>
              <a:r>
                <a:rPr lang="zh-CN" altLang="en-US"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录</a:t>
              </a:r>
              <a:endPar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29" name="组合 28"/>
          <p:cNvGrpSpPr/>
          <p:nvPr/>
        </p:nvGrpSpPr>
        <p:grpSpPr>
          <a:xfrm>
            <a:off x="13060749" y="8771048"/>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01</a:t>
            </a:r>
            <a:endParaRPr lang="en-US" altLang="zh-CN" sz="4800" dirty="0">
              <a:solidFill>
                <a:srgbClr val="464646"/>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数据可视化行业背景</a:t>
            </a:r>
            <a:endParaRPr lang="zh-CN" altLang="en-US" sz="4800" dirty="0">
              <a:solidFill>
                <a:schemeClr val="tx2">
                  <a:lumMod val="75000"/>
                </a:schemeClr>
              </a:solidFill>
              <a:ea typeface="Alibaba PuHuiTi 3.0 55 Regular" panose="00020600040101010101" pitchFamily="18" charset="-122"/>
            </a:endParaRPr>
          </a:p>
        </p:txBody>
      </p:sp>
      <p:grpSp>
        <p:nvGrpSpPr>
          <p:cNvPr id="101" name="组合 100"/>
          <p:cNvGrpSpPr/>
          <p:nvPr/>
        </p:nvGrpSpPr>
        <p:grpSpPr>
          <a:xfrm>
            <a:off x="13089192" y="3789040"/>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anose="00020600040101010101" pitchFamily="18" charset="-122"/>
              </a:rPr>
              <a:t>02</a:t>
            </a:r>
            <a:endParaRPr lang="en-US" altLang="zh-CN" sz="4800" dirty="0">
              <a:solidFill>
                <a:srgbClr val="464646"/>
              </a:solidFill>
              <a:ea typeface="Alibaba PuHuiTi 3.0 55 Regular" panose="00020600040101010101" pitchFamily="18" charset="-122"/>
            </a:endParaRP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数据可视化需求分析</a:t>
            </a:r>
            <a:endParaRPr lang="en-GB" altLang="zh-CN" sz="4800" dirty="0">
              <a:solidFill>
                <a:schemeClr val="tx2">
                  <a:lumMod val="75000"/>
                </a:schemeClr>
              </a:solidFill>
              <a:ea typeface="Alibaba PuHuiTi 3.0 55 Regular" panose="00020600040101010101"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anose="00020600040101010101" pitchFamily="18" charset="-122"/>
              </a:rPr>
              <a:t>03</a:t>
            </a:r>
            <a:endParaRPr lang="en-US" altLang="zh-CN" sz="4800" dirty="0">
              <a:solidFill>
                <a:srgbClr val="464646"/>
              </a:solidFill>
              <a:ea typeface="Alibaba PuHuiTi 3.0 55 Regular" panose="00020600040101010101" pitchFamily="18" charset="-122"/>
            </a:endParaRP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数据可视化应用场景</a:t>
            </a:r>
            <a:endParaRPr lang="zh-CN" altLang="en-US" sz="4800" dirty="0">
              <a:solidFill>
                <a:schemeClr val="tx2">
                  <a:lumMod val="75000"/>
                </a:schemeClr>
              </a:solidFill>
              <a:ea typeface="Alibaba PuHuiTi 3.0 55 Regular" panose="00020600040101010101" pitchFamily="18" charset="-122"/>
            </a:endParaRP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C7BE0"/>
                </a:solidFill>
                <a:ea typeface="Alibaba PuHuiTi 3.0 55 Regular" panose="00020600040101010101" pitchFamily="18" charset="-122"/>
              </a:rPr>
              <a:t>04</a:t>
            </a:r>
            <a:endParaRPr lang="en-US" altLang="zh-CN" sz="4800" dirty="0">
              <a:solidFill>
                <a:srgbClr val="0C7BE0"/>
              </a:solidFill>
              <a:ea typeface="Alibaba PuHuiTi 3.0 55 Regular" panose="00020600040101010101" pitchFamily="18" charset="-122"/>
            </a:endParaRP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ea typeface="Alibaba PuHuiTi 3.0 55 Regular" panose="00020600040101010101" pitchFamily="18" charset="-122"/>
              </a:rPr>
              <a:t>数据可视化岗位要求</a:t>
            </a:r>
            <a:endParaRPr lang="zh-CN" altLang="en-US" sz="4800" dirty="0">
              <a:solidFill>
                <a:srgbClr val="0A7BE0"/>
              </a:solidFill>
              <a:ea typeface="Alibaba PuHuiTi 3.0 55 Regular" panose="00020600040101010101" pitchFamily="18" charset="-122"/>
            </a:endParaRP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05</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数据可视化薪资待遇</a:t>
            </a:r>
            <a:endPar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nvGrpSpPr>
          <p:cNvPr id="102" name="组合 101"/>
          <p:cNvGrpSpPr/>
          <p:nvPr/>
        </p:nvGrpSpPr>
        <p:grpSpPr>
          <a:xfrm>
            <a:off x="13097429" y="10413717"/>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5" name="组合 104"/>
          <p:cNvGrpSpPr/>
          <p:nvPr/>
        </p:nvGrpSpPr>
        <p:grpSpPr>
          <a:xfrm>
            <a:off x="13060749" y="7101378"/>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8" name="组合 107"/>
          <p:cNvGrpSpPr/>
          <p:nvPr/>
        </p:nvGrpSpPr>
        <p:grpSpPr>
          <a:xfrm>
            <a:off x="13060749" y="5436491"/>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6"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数据可视化的能力模型</a:t>
            </a:r>
            <a:endParaRPr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3"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
        <p:nvSpPr>
          <p:cNvPr id="9" name="文本框 8"/>
          <p:cNvSpPr txBox="1"/>
          <p:nvPr/>
        </p:nvSpPr>
        <p:spPr>
          <a:xfrm>
            <a:off x="80113" y="12537589"/>
            <a:ext cx="24383999" cy="83099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sz="4800" b="1" i="0" dirty="0">
                <a:solidFill>
                  <a:srgbClr val="FF0000"/>
                </a:solidFill>
                <a:effectLst/>
                <a:latin typeface="-apple-system"/>
              </a:rPr>
              <a:t>数据分析启蒙于理论，上手于工具，熟练于业务，精通于思维。</a:t>
            </a:r>
            <a:endParaRPr lang="zh-CN" altLang="en-US" sz="4800" b="1" dirty="0">
              <a:solidFill>
                <a:srgbClr val="FF0000"/>
              </a:solidFill>
            </a:endParaRPr>
          </a:p>
        </p:txBody>
      </p:sp>
      <p:grpSp>
        <p:nvGrpSpPr>
          <p:cNvPr id="10" name="组合 9"/>
          <p:cNvGrpSpPr/>
          <p:nvPr/>
        </p:nvGrpSpPr>
        <p:grpSpPr>
          <a:xfrm>
            <a:off x="10118267" y="5477548"/>
            <a:ext cx="4097830" cy="4119920"/>
            <a:chOff x="5059133" y="2406266"/>
            <a:chExt cx="2048915" cy="2059960"/>
          </a:xfrm>
        </p:grpSpPr>
        <p:sp>
          <p:nvSpPr>
            <p:cNvPr id="11" name="ValueBack1"/>
            <p:cNvSpPr/>
            <p:nvPr/>
          </p:nvSpPr>
          <p:spPr>
            <a:xfrm>
              <a:off x="5059133" y="2406266"/>
              <a:ext cx="1076923" cy="966468"/>
            </a:xfrm>
            <a:custGeom>
              <a:avLst/>
              <a:gdLst>
                <a:gd name="connsiteX0" fmla="*/ 7144 w 371475"/>
                <a:gd name="connsiteY0" fmla="*/ 333851 h 333375"/>
                <a:gd name="connsiteX1" fmla="*/ 342424 w 371475"/>
                <a:gd name="connsiteY1" fmla="*/ 7144 h 333375"/>
                <a:gd name="connsiteX2" fmla="*/ 368141 w 371475"/>
                <a:gd name="connsiteY2" fmla="*/ 33814 h 333375"/>
                <a:gd name="connsiteX3" fmla="*/ 346234 w 371475"/>
                <a:gd name="connsiteY3" fmla="*/ 60484 h 333375"/>
                <a:gd name="connsiteX4" fmla="*/ 63341 w 371475"/>
                <a:gd name="connsiteY4" fmla="*/ 333851 h 333375"/>
                <a:gd name="connsiteX5" fmla="*/ 36671 w 371475"/>
                <a:gd name="connsiteY5" fmla="*/ 308134 h 333375"/>
                <a:gd name="connsiteX6" fmla="*/ 7144 w 371475"/>
                <a:gd name="connsiteY6" fmla="*/ 33385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333375">
                  <a:moveTo>
                    <a:pt x="7144" y="333851"/>
                  </a:moveTo>
                  <a:cubicBezTo>
                    <a:pt x="7144" y="333851"/>
                    <a:pt x="18574" y="29051"/>
                    <a:pt x="342424" y="7144"/>
                  </a:cubicBezTo>
                  <a:lnTo>
                    <a:pt x="368141" y="33814"/>
                  </a:lnTo>
                  <a:lnTo>
                    <a:pt x="346234" y="60484"/>
                  </a:lnTo>
                  <a:cubicBezTo>
                    <a:pt x="346234" y="60484"/>
                    <a:pt x="96679" y="57626"/>
                    <a:pt x="63341" y="333851"/>
                  </a:cubicBezTo>
                  <a:lnTo>
                    <a:pt x="36671" y="308134"/>
                  </a:lnTo>
                  <a:lnTo>
                    <a:pt x="7144" y="333851"/>
                  </a:lnTo>
                  <a:close/>
                </a:path>
              </a:pathLst>
            </a:custGeom>
            <a:solidFill>
              <a:srgbClr val="077BE2"/>
            </a:solidFill>
            <a:ln w="9525" cap="flat">
              <a:solidFill>
                <a:srgbClr val="077BE2"/>
              </a:solidFill>
              <a:prstDash val="solid"/>
              <a:miter/>
            </a:ln>
          </p:spPr>
          <p:txBody>
            <a:bodyPr rtlCol="0" anchor="ctr"/>
            <a:lstStyle/>
            <a:p>
              <a:endParaRPr lang="zh-CN" altLang="en-US" sz="3200">
                <a:cs typeface="+mn-ea"/>
                <a:sym typeface="+mn-lt"/>
              </a:endParaRPr>
            </a:p>
          </p:txBody>
        </p:sp>
        <p:sp>
          <p:nvSpPr>
            <p:cNvPr id="12" name="ValueBack2"/>
            <p:cNvSpPr/>
            <p:nvPr/>
          </p:nvSpPr>
          <p:spPr>
            <a:xfrm>
              <a:off x="6127770" y="2406266"/>
              <a:ext cx="966468" cy="1076923"/>
            </a:xfrm>
            <a:custGeom>
              <a:avLst/>
              <a:gdLst>
                <a:gd name="connsiteX0" fmla="*/ 7144 w 333375"/>
                <a:gd name="connsiteY0" fmla="*/ 7144 h 371475"/>
                <a:gd name="connsiteX1" fmla="*/ 333851 w 333375"/>
                <a:gd name="connsiteY1" fmla="*/ 342424 h 371475"/>
                <a:gd name="connsiteX2" fmla="*/ 307181 w 333375"/>
                <a:gd name="connsiteY2" fmla="*/ 368141 h 371475"/>
                <a:gd name="connsiteX3" fmla="*/ 280511 w 333375"/>
                <a:gd name="connsiteY3" fmla="*/ 346234 h 371475"/>
                <a:gd name="connsiteX4" fmla="*/ 7144 w 333375"/>
                <a:gd name="connsiteY4" fmla="*/ 63341 h 371475"/>
                <a:gd name="connsiteX5" fmla="*/ 32861 w 333375"/>
                <a:gd name="connsiteY5" fmla="*/ 36671 h 371475"/>
                <a:gd name="connsiteX6" fmla="*/ 7144 w 333375"/>
                <a:gd name="connsiteY6"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5" h="371475">
                  <a:moveTo>
                    <a:pt x="7144" y="7144"/>
                  </a:moveTo>
                  <a:cubicBezTo>
                    <a:pt x="7144" y="7144"/>
                    <a:pt x="311944" y="18574"/>
                    <a:pt x="333851" y="342424"/>
                  </a:cubicBezTo>
                  <a:lnTo>
                    <a:pt x="307181" y="368141"/>
                  </a:lnTo>
                  <a:lnTo>
                    <a:pt x="280511" y="346234"/>
                  </a:lnTo>
                  <a:cubicBezTo>
                    <a:pt x="280511" y="346234"/>
                    <a:pt x="283369" y="96679"/>
                    <a:pt x="7144" y="63341"/>
                  </a:cubicBezTo>
                  <a:lnTo>
                    <a:pt x="32861" y="36671"/>
                  </a:lnTo>
                  <a:lnTo>
                    <a:pt x="7144" y="7144"/>
                  </a:lnTo>
                  <a:close/>
                </a:path>
              </a:pathLst>
            </a:custGeom>
            <a:solidFill>
              <a:srgbClr val="077BE2"/>
            </a:solidFill>
            <a:ln w="9525" cap="flat">
              <a:solidFill>
                <a:srgbClr val="077BE2"/>
              </a:solidFill>
              <a:prstDash val="solid"/>
              <a:miter/>
            </a:ln>
          </p:spPr>
          <p:txBody>
            <a:bodyPr rtlCol="0" anchor="ctr"/>
            <a:lstStyle/>
            <a:p>
              <a:endParaRPr lang="zh-CN" altLang="en-US" sz="3200">
                <a:cs typeface="+mn-ea"/>
                <a:sym typeface="+mn-lt"/>
              </a:endParaRPr>
            </a:p>
          </p:txBody>
        </p:sp>
        <p:sp>
          <p:nvSpPr>
            <p:cNvPr id="13" name="ValueBack3"/>
            <p:cNvSpPr/>
            <p:nvPr/>
          </p:nvSpPr>
          <p:spPr>
            <a:xfrm>
              <a:off x="5059133" y="3389303"/>
              <a:ext cx="966468" cy="1076923"/>
            </a:xfrm>
            <a:custGeom>
              <a:avLst/>
              <a:gdLst>
                <a:gd name="connsiteX0" fmla="*/ 333851 w 333375"/>
                <a:gd name="connsiteY0" fmla="*/ 368141 h 371475"/>
                <a:gd name="connsiteX1" fmla="*/ 7144 w 333375"/>
                <a:gd name="connsiteY1" fmla="*/ 32861 h 371475"/>
                <a:gd name="connsiteX2" fmla="*/ 33814 w 333375"/>
                <a:gd name="connsiteY2" fmla="*/ 7144 h 371475"/>
                <a:gd name="connsiteX3" fmla="*/ 60484 w 333375"/>
                <a:gd name="connsiteY3" fmla="*/ 29051 h 371475"/>
                <a:gd name="connsiteX4" fmla="*/ 333851 w 333375"/>
                <a:gd name="connsiteY4" fmla="*/ 311944 h 371475"/>
                <a:gd name="connsiteX5" fmla="*/ 308134 w 333375"/>
                <a:gd name="connsiteY5" fmla="*/ 338614 h 371475"/>
                <a:gd name="connsiteX6" fmla="*/ 333851 w 333375"/>
                <a:gd name="connsiteY6" fmla="*/ 36814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5" h="371475">
                  <a:moveTo>
                    <a:pt x="333851" y="368141"/>
                  </a:moveTo>
                  <a:cubicBezTo>
                    <a:pt x="333851" y="368141"/>
                    <a:pt x="29051" y="356711"/>
                    <a:pt x="7144" y="32861"/>
                  </a:cubicBezTo>
                  <a:lnTo>
                    <a:pt x="33814" y="7144"/>
                  </a:lnTo>
                  <a:lnTo>
                    <a:pt x="60484" y="29051"/>
                  </a:lnTo>
                  <a:cubicBezTo>
                    <a:pt x="60484" y="29051"/>
                    <a:pt x="57626" y="278606"/>
                    <a:pt x="333851" y="311944"/>
                  </a:cubicBezTo>
                  <a:lnTo>
                    <a:pt x="308134" y="338614"/>
                  </a:lnTo>
                  <a:lnTo>
                    <a:pt x="333851" y="368141"/>
                  </a:lnTo>
                  <a:close/>
                </a:path>
              </a:pathLst>
            </a:custGeom>
            <a:solidFill>
              <a:srgbClr val="077BE2"/>
            </a:solidFill>
            <a:ln w="9525" cap="flat">
              <a:solidFill>
                <a:srgbClr val="077BE2"/>
              </a:solidFill>
              <a:prstDash val="solid"/>
              <a:miter/>
            </a:ln>
          </p:spPr>
          <p:txBody>
            <a:bodyPr rtlCol="0" anchor="ctr"/>
            <a:lstStyle/>
            <a:p>
              <a:endParaRPr lang="zh-CN" altLang="en-US" sz="3200">
                <a:cs typeface="+mn-ea"/>
                <a:sym typeface="+mn-lt"/>
              </a:endParaRPr>
            </a:p>
          </p:txBody>
        </p:sp>
        <p:sp>
          <p:nvSpPr>
            <p:cNvPr id="14" name="ValueBack4"/>
            <p:cNvSpPr/>
            <p:nvPr/>
          </p:nvSpPr>
          <p:spPr>
            <a:xfrm>
              <a:off x="6031125" y="3488711"/>
              <a:ext cx="1076923" cy="966468"/>
            </a:xfrm>
            <a:custGeom>
              <a:avLst/>
              <a:gdLst>
                <a:gd name="connsiteX0" fmla="*/ 368141 w 371475"/>
                <a:gd name="connsiteY0" fmla="*/ 7144 h 333375"/>
                <a:gd name="connsiteX1" fmla="*/ 32861 w 371475"/>
                <a:gd name="connsiteY1" fmla="*/ 333851 h 333375"/>
                <a:gd name="connsiteX2" fmla="*/ 7144 w 371475"/>
                <a:gd name="connsiteY2" fmla="*/ 307181 h 333375"/>
                <a:gd name="connsiteX3" fmla="*/ 29051 w 371475"/>
                <a:gd name="connsiteY3" fmla="*/ 280511 h 333375"/>
                <a:gd name="connsiteX4" fmla="*/ 311944 w 371475"/>
                <a:gd name="connsiteY4" fmla="*/ 7144 h 333375"/>
                <a:gd name="connsiteX5" fmla="*/ 338614 w 371475"/>
                <a:gd name="connsiteY5" fmla="*/ 32861 h 333375"/>
                <a:gd name="connsiteX6" fmla="*/ 368141 w 371475"/>
                <a:gd name="connsiteY6" fmla="*/ 71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333375">
                  <a:moveTo>
                    <a:pt x="368141" y="7144"/>
                  </a:moveTo>
                  <a:cubicBezTo>
                    <a:pt x="368141" y="7144"/>
                    <a:pt x="356711" y="311944"/>
                    <a:pt x="32861" y="333851"/>
                  </a:cubicBezTo>
                  <a:lnTo>
                    <a:pt x="7144" y="307181"/>
                  </a:lnTo>
                  <a:lnTo>
                    <a:pt x="29051" y="280511"/>
                  </a:lnTo>
                  <a:cubicBezTo>
                    <a:pt x="29051" y="280511"/>
                    <a:pt x="278606" y="283369"/>
                    <a:pt x="311944" y="7144"/>
                  </a:cubicBezTo>
                  <a:lnTo>
                    <a:pt x="338614" y="32861"/>
                  </a:lnTo>
                  <a:lnTo>
                    <a:pt x="368141" y="7144"/>
                  </a:lnTo>
                  <a:close/>
                </a:path>
              </a:pathLst>
            </a:custGeom>
            <a:solidFill>
              <a:srgbClr val="077BE2"/>
            </a:solidFill>
            <a:ln w="9525" cap="flat">
              <a:solidFill>
                <a:srgbClr val="077BE2"/>
              </a:solidFill>
              <a:prstDash val="solid"/>
              <a:miter/>
            </a:ln>
          </p:spPr>
          <p:txBody>
            <a:bodyPr rtlCol="0" anchor="ctr"/>
            <a:lstStyle/>
            <a:p>
              <a:endParaRPr lang="zh-CN" altLang="en-US" sz="3200">
                <a:cs typeface="+mn-ea"/>
                <a:sym typeface="+mn-lt"/>
              </a:endParaRPr>
            </a:p>
          </p:txBody>
        </p:sp>
      </p:grpSp>
      <p:sp>
        <p:nvSpPr>
          <p:cNvPr id="15" name="ValueBack1"/>
          <p:cNvSpPr/>
          <p:nvPr/>
        </p:nvSpPr>
        <p:spPr>
          <a:xfrm>
            <a:off x="10228721" y="5665321"/>
            <a:ext cx="497042" cy="497042"/>
          </a:xfrm>
          <a:custGeom>
            <a:avLst/>
            <a:gdLst>
              <a:gd name="connsiteX0" fmla="*/ 30004 w 85725"/>
              <a:gd name="connsiteY0" fmla="*/ 86201 h 85725"/>
              <a:gd name="connsiteX1" fmla="*/ 7144 w 85725"/>
              <a:gd name="connsiteY1" fmla="*/ 7144 h 85725"/>
              <a:gd name="connsiteX2" fmla="*/ 86201 w 85725"/>
              <a:gd name="connsiteY2" fmla="*/ 15716 h 85725"/>
              <a:gd name="connsiteX3" fmla="*/ 38576 w 85725"/>
              <a:gd name="connsiteY3" fmla="*/ 33814 h 85725"/>
            </a:gdLst>
            <a:ahLst/>
            <a:cxnLst>
              <a:cxn ang="0">
                <a:pos x="connsiteX0" y="connsiteY0"/>
              </a:cxn>
              <a:cxn ang="0">
                <a:pos x="connsiteX1" y="connsiteY1"/>
              </a:cxn>
              <a:cxn ang="0">
                <a:pos x="connsiteX2" y="connsiteY2"/>
              </a:cxn>
              <a:cxn ang="0">
                <a:pos x="connsiteX3" y="connsiteY3"/>
              </a:cxn>
            </a:cxnLst>
            <a:rect l="l" t="t" r="r" b="b"/>
            <a:pathLst>
              <a:path w="85725" h="85725">
                <a:moveTo>
                  <a:pt x="30004" y="86201"/>
                </a:moveTo>
                <a:lnTo>
                  <a:pt x="7144" y="7144"/>
                </a:lnTo>
                <a:lnTo>
                  <a:pt x="86201" y="15716"/>
                </a:lnTo>
                <a:lnTo>
                  <a:pt x="38576" y="33814"/>
                </a:lnTo>
                <a:close/>
              </a:path>
            </a:pathLst>
          </a:custGeom>
          <a:solidFill>
            <a:srgbClr val="077BE2"/>
          </a:solidFill>
          <a:ln w="9525" cap="flat">
            <a:noFill/>
            <a:prstDash val="solid"/>
            <a:miter/>
          </a:ln>
        </p:spPr>
        <p:txBody>
          <a:bodyPr rtlCol="0" anchor="ctr"/>
          <a:lstStyle/>
          <a:p>
            <a:endParaRPr lang="zh-CN" altLang="en-US" sz="3200">
              <a:cs typeface="+mn-ea"/>
              <a:sym typeface="+mn-lt"/>
            </a:endParaRPr>
          </a:p>
        </p:txBody>
      </p:sp>
      <p:sp>
        <p:nvSpPr>
          <p:cNvPr id="16" name="ValueBack2"/>
          <p:cNvSpPr/>
          <p:nvPr/>
        </p:nvSpPr>
        <p:spPr>
          <a:xfrm>
            <a:off x="13514712" y="5643231"/>
            <a:ext cx="552268" cy="497042"/>
          </a:xfrm>
          <a:custGeom>
            <a:avLst/>
            <a:gdLst>
              <a:gd name="connsiteX0" fmla="*/ 7144 w 95250"/>
              <a:gd name="connsiteY0" fmla="*/ 19526 h 85725"/>
              <a:gd name="connsiteX1" fmla="*/ 89059 w 95250"/>
              <a:gd name="connsiteY1" fmla="*/ 7144 h 85725"/>
              <a:gd name="connsiteX2" fmla="*/ 70961 w 95250"/>
              <a:gd name="connsiteY2" fmla="*/ 84296 h 85725"/>
              <a:gd name="connsiteX3" fmla="*/ 58579 w 95250"/>
              <a:gd name="connsiteY3" fmla="*/ 34766 h 85725"/>
            </a:gdLst>
            <a:ahLst/>
            <a:cxnLst>
              <a:cxn ang="0">
                <a:pos x="connsiteX0" y="connsiteY0"/>
              </a:cxn>
              <a:cxn ang="0">
                <a:pos x="connsiteX1" y="connsiteY1"/>
              </a:cxn>
              <a:cxn ang="0">
                <a:pos x="connsiteX2" y="connsiteY2"/>
              </a:cxn>
              <a:cxn ang="0">
                <a:pos x="connsiteX3" y="connsiteY3"/>
              </a:cxn>
            </a:cxnLst>
            <a:rect l="l" t="t" r="r" b="b"/>
            <a:pathLst>
              <a:path w="95250" h="85725">
                <a:moveTo>
                  <a:pt x="7144" y="19526"/>
                </a:moveTo>
                <a:lnTo>
                  <a:pt x="89059" y="7144"/>
                </a:lnTo>
                <a:lnTo>
                  <a:pt x="70961" y="84296"/>
                </a:lnTo>
                <a:lnTo>
                  <a:pt x="58579" y="34766"/>
                </a:lnTo>
                <a:close/>
              </a:path>
            </a:pathLst>
          </a:custGeom>
          <a:solidFill>
            <a:srgbClr val="077BE2"/>
          </a:solidFill>
          <a:ln w="9525" cap="flat">
            <a:noFill/>
            <a:prstDash val="solid"/>
            <a:miter/>
          </a:ln>
        </p:spPr>
        <p:txBody>
          <a:bodyPr rtlCol="0" anchor="ctr"/>
          <a:lstStyle/>
          <a:p>
            <a:endParaRPr lang="zh-CN" altLang="en-US" sz="3200">
              <a:cs typeface="+mn-ea"/>
              <a:sym typeface="+mn-lt"/>
            </a:endParaRPr>
          </a:p>
        </p:txBody>
      </p:sp>
      <p:sp>
        <p:nvSpPr>
          <p:cNvPr id="17" name="ValueBack3"/>
          <p:cNvSpPr/>
          <p:nvPr/>
        </p:nvSpPr>
        <p:spPr>
          <a:xfrm>
            <a:off x="10256330" y="8907137"/>
            <a:ext cx="552268" cy="497042"/>
          </a:xfrm>
          <a:custGeom>
            <a:avLst/>
            <a:gdLst>
              <a:gd name="connsiteX0" fmla="*/ 88106 w 95250"/>
              <a:gd name="connsiteY0" fmla="*/ 69056 h 85725"/>
              <a:gd name="connsiteX1" fmla="*/ 7144 w 95250"/>
              <a:gd name="connsiteY1" fmla="*/ 84296 h 85725"/>
              <a:gd name="connsiteX2" fmla="*/ 22384 w 95250"/>
              <a:gd name="connsiteY2" fmla="*/ 7144 h 85725"/>
              <a:gd name="connsiteX3" fmla="*/ 36671 w 95250"/>
              <a:gd name="connsiteY3" fmla="*/ 55721 h 85725"/>
            </a:gdLst>
            <a:ahLst/>
            <a:cxnLst>
              <a:cxn ang="0">
                <a:pos x="connsiteX0" y="connsiteY0"/>
              </a:cxn>
              <a:cxn ang="0">
                <a:pos x="connsiteX1" y="connsiteY1"/>
              </a:cxn>
              <a:cxn ang="0">
                <a:pos x="connsiteX2" y="connsiteY2"/>
              </a:cxn>
              <a:cxn ang="0">
                <a:pos x="connsiteX3" y="connsiteY3"/>
              </a:cxn>
            </a:cxnLst>
            <a:rect l="l" t="t" r="r" b="b"/>
            <a:pathLst>
              <a:path w="95250" h="85725">
                <a:moveTo>
                  <a:pt x="88106" y="69056"/>
                </a:moveTo>
                <a:lnTo>
                  <a:pt x="7144" y="84296"/>
                </a:lnTo>
                <a:lnTo>
                  <a:pt x="22384" y="7144"/>
                </a:lnTo>
                <a:lnTo>
                  <a:pt x="36671" y="55721"/>
                </a:lnTo>
                <a:close/>
              </a:path>
            </a:pathLst>
          </a:custGeom>
          <a:solidFill>
            <a:srgbClr val="077BE2"/>
          </a:solidFill>
          <a:ln w="9525" cap="flat">
            <a:noFill/>
            <a:prstDash val="solid"/>
            <a:miter/>
          </a:ln>
        </p:spPr>
        <p:txBody>
          <a:bodyPr rtlCol="0" anchor="ctr"/>
          <a:lstStyle/>
          <a:p>
            <a:endParaRPr lang="zh-CN" altLang="en-US" sz="3200">
              <a:cs typeface="+mn-ea"/>
              <a:sym typeface="+mn-lt"/>
            </a:endParaRPr>
          </a:p>
        </p:txBody>
      </p:sp>
      <p:sp>
        <p:nvSpPr>
          <p:cNvPr id="18" name="ValueBack4"/>
          <p:cNvSpPr/>
          <p:nvPr/>
        </p:nvSpPr>
        <p:spPr>
          <a:xfrm>
            <a:off x="13531283" y="8901611"/>
            <a:ext cx="497042" cy="497042"/>
          </a:xfrm>
          <a:custGeom>
            <a:avLst/>
            <a:gdLst>
              <a:gd name="connsiteX0" fmla="*/ 64294 w 85725"/>
              <a:gd name="connsiteY0" fmla="*/ 7144 h 85725"/>
              <a:gd name="connsiteX1" fmla="*/ 86201 w 85725"/>
              <a:gd name="connsiteY1" fmla="*/ 86201 h 85725"/>
              <a:gd name="connsiteX2" fmla="*/ 7144 w 85725"/>
              <a:gd name="connsiteY2" fmla="*/ 76676 h 85725"/>
              <a:gd name="connsiteX3" fmla="*/ 54769 w 85725"/>
              <a:gd name="connsiteY3" fmla="*/ 59531 h 85725"/>
            </a:gdLst>
            <a:ahLst/>
            <a:cxnLst>
              <a:cxn ang="0">
                <a:pos x="connsiteX0" y="connsiteY0"/>
              </a:cxn>
              <a:cxn ang="0">
                <a:pos x="connsiteX1" y="connsiteY1"/>
              </a:cxn>
              <a:cxn ang="0">
                <a:pos x="connsiteX2" y="connsiteY2"/>
              </a:cxn>
              <a:cxn ang="0">
                <a:pos x="connsiteX3" y="connsiteY3"/>
              </a:cxn>
            </a:cxnLst>
            <a:rect l="l" t="t" r="r" b="b"/>
            <a:pathLst>
              <a:path w="85725" h="85725">
                <a:moveTo>
                  <a:pt x="64294" y="7144"/>
                </a:moveTo>
                <a:lnTo>
                  <a:pt x="86201" y="86201"/>
                </a:lnTo>
                <a:lnTo>
                  <a:pt x="7144" y="76676"/>
                </a:lnTo>
                <a:lnTo>
                  <a:pt x="54769" y="59531"/>
                </a:lnTo>
                <a:close/>
              </a:path>
            </a:pathLst>
          </a:custGeom>
          <a:solidFill>
            <a:srgbClr val="077BE2"/>
          </a:solidFill>
          <a:ln w="9525" cap="flat">
            <a:noFill/>
            <a:prstDash val="solid"/>
            <a:miter/>
          </a:ln>
        </p:spPr>
        <p:txBody>
          <a:bodyPr rtlCol="0" anchor="ctr"/>
          <a:lstStyle/>
          <a:p>
            <a:endParaRPr lang="zh-CN" altLang="en-US" sz="3200" dirty="0">
              <a:cs typeface="+mn-ea"/>
              <a:sym typeface="+mn-lt"/>
            </a:endParaRPr>
          </a:p>
        </p:txBody>
      </p:sp>
      <p:grpSp>
        <p:nvGrpSpPr>
          <p:cNvPr id="19" name="组合 18"/>
          <p:cNvGrpSpPr/>
          <p:nvPr/>
        </p:nvGrpSpPr>
        <p:grpSpPr>
          <a:xfrm>
            <a:off x="7594602" y="2974648"/>
            <a:ext cx="3042860" cy="3042860"/>
            <a:chOff x="3797301" y="1154816"/>
            <a:chExt cx="1521430" cy="1521430"/>
          </a:xfrm>
        </p:grpSpPr>
        <p:sp>
          <p:nvSpPr>
            <p:cNvPr id="20" name="ExtraShape2"/>
            <p:cNvSpPr/>
            <p:nvPr/>
          </p:nvSpPr>
          <p:spPr bwMode="auto">
            <a:xfrm>
              <a:off x="3797301" y="1154816"/>
              <a:ext cx="1521430" cy="1521430"/>
            </a:xfrm>
            <a:prstGeom prst="ellipse">
              <a:avLst/>
            </a:prstGeom>
            <a:solidFill>
              <a:schemeClr val="bg1">
                <a:lumMod val="95000"/>
              </a:schemeClr>
            </a:solidFill>
            <a:ln w="19050">
              <a:noFill/>
              <a:round/>
            </a:ln>
          </p:spPr>
          <p:txBody>
            <a:bodyPr vert="horz" wrap="none" lIns="182880" tIns="91440" rIns="182880" bIns="91440" numCol="1" rtlCol="0" anchor="ctr" anchorCtr="1" compatLnSpc="1"/>
            <a:lstStyle/>
            <a:p>
              <a:pPr algn="ctr"/>
              <a:endParaRPr lang="zh-CN" altLang="en-US" sz="2400" b="1" dirty="0">
                <a:solidFill>
                  <a:schemeClr val="tx1">
                    <a:lumMod val="75000"/>
                    <a:lumOff val="25000"/>
                  </a:schemeClr>
                </a:solidFill>
                <a:cs typeface="+mn-ea"/>
                <a:sym typeface="+mn-lt"/>
              </a:endParaRPr>
            </a:p>
          </p:txBody>
        </p:sp>
        <p:sp>
          <p:nvSpPr>
            <p:cNvPr id="21" name="ValueShape1"/>
            <p:cNvSpPr/>
            <p:nvPr/>
          </p:nvSpPr>
          <p:spPr>
            <a:xfrm>
              <a:off x="3885348" y="1242863"/>
              <a:ext cx="1345336" cy="1345336"/>
            </a:xfrm>
            <a:prstGeom prst="arc">
              <a:avLst>
                <a:gd name="adj1" fmla="val 16200000"/>
                <a:gd name="adj2" fmla="val 10584000"/>
              </a:avLst>
            </a:prstGeom>
            <a:ln w="101600" cap="rnd">
              <a:solidFill>
                <a:srgbClr val="077B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cs typeface="+mn-ea"/>
                <a:sym typeface="+mn-lt"/>
              </a:endParaRPr>
            </a:p>
          </p:txBody>
        </p:sp>
      </p:grpSp>
      <p:grpSp>
        <p:nvGrpSpPr>
          <p:cNvPr id="22" name="组合 21"/>
          <p:cNvGrpSpPr/>
          <p:nvPr/>
        </p:nvGrpSpPr>
        <p:grpSpPr>
          <a:xfrm>
            <a:off x="13746542" y="2974648"/>
            <a:ext cx="3042860" cy="3042860"/>
            <a:chOff x="6873271" y="1154816"/>
            <a:chExt cx="1521430" cy="1521430"/>
          </a:xfrm>
        </p:grpSpPr>
        <p:sp>
          <p:nvSpPr>
            <p:cNvPr id="23" name="ExtraShape1"/>
            <p:cNvSpPr/>
            <p:nvPr/>
          </p:nvSpPr>
          <p:spPr bwMode="auto">
            <a:xfrm>
              <a:off x="6873271" y="1154816"/>
              <a:ext cx="1521430" cy="1521430"/>
            </a:xfrm>
            <a:prstGeom prst="ellipse">
              <a:avLst/>
            </a:prstGeom>
            <a:solidFill>
              <a:schemeClr val="bg1">
                <a:lumMod val="95000"/>
              </a:schemeClr>
            </a:solidFill>
            <a:ln w="19050">
              <a:noFill/>
              <a:round/>
            </a:ln>
          </p:spPr>
          <p:txBody>
            <a:bodyPr vert="horz" wrap="none" lIns="182880" tIns="91440" rIns="182880" bIns="91440" numCol="1" rtlCol="0" anchor="ctr" anchorCtr="1" compatLnSpc="1"/>
            <a:lstStyle/>
            <a:p>
              <a:pPr algn="ctr"/>
              <a:endParaRPr lang="zh-CN" altLang="en-US" sz="2400" b="1" dirty="0">
                <a:solidFill>
                  <a:schemeClr val="tx1">
                    <a:lumMod val="75000"/>
                    <a:lumOff val="25000"/>
                  </a:schemeClr>
                </a:solidFill>
                <a:cs typeface="+mn-ea"/>
                <a:sym typeface="+mn-lt"/>
              </a:endParaRPr>
            </a:p>
          </p:txBody>
        </p:sp>
        <p:sp>
          <p:nvSpPr>
            <p:cNvPr id="24" name="ValueShape2"/>
            <p:cNvSpPr/>
            <p:nvPr/>
          </p:nvSpPr>
          <p:spPr>
            <a:xfrm>
              <a:off x="6961318" y="1242863"/>
              <a:ext cx="1345336" cy="1345336"/>
            </a:xfrm>
            <a:prstGeom prst="arc">
              <a:avLst>
                <a:gd name="adj1" fmla="val 16200000"/>
                <a:gd name="adj2" fmla="val 5793472"/>
              </a:avLst>
            </a:prstGeom>
            <a:ln w="101600" cap="rnd">
              <a:solidFill>
                <a:srgbClr val="077B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cs typeface="+mn-ea"/>
                <a:sym typeface="+mn-lt"/>
              </a:endParaRPr>
            </a:p>
          </p:txBody>
        </p:sp>
      </p:grpSp>
      <p:grpSp>
        <p:nvGrpSpPr>
          <p:cNvPr id="25" name="组合 24"/>
          <p:cNvGrpSpPr/>
          <p:nvPr/>
        </p:nvGrpSpPr>
        <p:grpSpPr>
          <a:xfrm>
            <a:off x="7594604" y="9028524"/>
            <a:ext cx="3042860" cy="3042860"/>
            <a:chOff x="3797302" y="4181754"/>
            <a:chExt cx="1521430" cy="1521430"/>
          </a:xfrm>
        </p:grpSpPr>
        <p:sp>
          <p:nvSpPr>
            <p:cNvPr id="26" name="ExtraShape3"/>
            <p:cNvSpPr/>
            <p:nvPr/>
          </p:nvSpPr>
          <p:spPr bwMode="auto">
            <a:xfrm>
              <a:off x="3797302" y="4181754"/>
              <a:ext cx="1521430" cy="1521430"/>
            </a:xfrm>
            <a:prstGeom prst="ellipse">
              <a:avLst/>
            </a:prstGeom>
            <a:solidFill>
              <a:schemeClr val="bg1">
                <a:lumMod val="95000"/>
              </a:schemeClr>
            </a:solidFill>
            <a:ln w="19050">
              <a:noFill/>
              <a:round/>
            </a:ln>
          </p:spPr>
          <p:txBody>
            <a:bodyPr vert="horz" wrap="none" lIns="182880" tIns="91440" rIns="182880" bIns="91440" numCol="1" rtlCol="0" anchor="ctr" anchorCtr="1" compatLnSpc="1"/>
            <a:lstStyle/>
            <a:p>
              <a:pPr algn="ctr"/>
              <a:endParaRPr lang="zh-CN" altLang="en-US" sz="2400" b="1" dirty="0">
                <a:solidFill>
                  <a:schemeClr val="tx1">
                    <a:lumMod val="75000"/>
                    <a:lumOff val="25000"/>
                  </a:schemeClr>
                </a:solidFill>
                <a:cs typeface="+mn-ea"/>
                <a:sym typeface="+mn-lt"/>
              </a:endParaRPr>
            </a:p>
          </p:txBody>
        </p:sp>
        <p:sp>
          <p:nvSpPr>
            <p:cNvPr id="27" name="ValueShape3"/>
            <p:cNvSpPr/>
            <p:nvPr/>
          </p:nvSpPr>
          <p:spPr>
            <a:xfrm>
              <a:off x="3885350" y="4269801"/>
              <a:ext cx="1345336" cy="1345336"/>
            </a:xfrm>
            <a:prstGeom prst="arc">
              <a:avLst>
                <a:gd name="adj1" fmla="val 16200000"/>
                <a:gd name="adj2" fmla="val 8208000"/>
              </a:avLst>
            </a:prstGeom>
            <a:ln w="101600" cap="rnd">
              <a:solidFill>
                <a:srgbClr val="077B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cs typeface="+mn-ea"/>
                <a:sym typeface="+mn-lt"/>
              </a:endParaRPr>
            </a:p>
          </p:txBody>
        </p:sp>
      </p:grpSp>
      <p:grpSp>
        <p:nvGrpSpPr>
          <p:cNvPr id="28" name="组合 27"/>
          <p:cNvGrpSpPr/>
          <p:nvPr/>
        </p:nvGrpSpPr>
        <p:grpSpPr>
          <a:xfrm>
            <a:off x="13746540" y="9028524"/>
            <a:ext cx="3042860" cy="3042860"/>
            <a:chOff x="6873270" y="4181754"/>
            <a:chExt cx="1521430" cy="1521430"/>
          </a:xfrm>
        </p:grpSpPr>
        <p:sp>
          <p:nvSpPr>
            <p:cNvPr id="29" name="ExtraShape4"/>
            <p:cNvSpPr/>
            <p:nvPr/>
          </p:nvSpPr>
          <p:spPr bwMode="auto">
            <a:xfrm>
              <a:off x="6873270" y="4181754"/>
              <a:ext cx="1521430" cy="1521430"/>
            </a:xfrm>
            <a:prstGeom prst="ellipse">
              <a:avLst/>
            </a:prstGeom>
            <a:solidFill>
              <a:schemeClr val="bg1">
                <a:lumMod val="95000"/>
              </a:schemeClr>
            </a:solidFill>
            <a:ln w="19050">
              <a:noFill/>
              <a:round/>
            </a:ln>
          </p:spPr>
          <p:txBody>
            <a:bodyPr vert="horz" wrap="none" lIns="182880" tIns="91440" rIns="182880" bIns="91440" numCol="1" rtlCol="0" anchor="ctr" anchorCtr="1" compatLnSpc="1"/>
            <a:lstStyle/>
            <a:p>
              <a:pPr algn="ctr"/>
              <a:endParaRPr lang="zh-CN" altLang="en-US" sz="2400" b="1" dirty="0">
                <a:solidFill>
                  <a:schemeClr val="tx1">
                    <a:lumMod val="75000"/>
                    <a:lumOff val="25000"/>
                  </a:schemeClr>
                </a:solidFill>
                <a:cs typeface="+mn-ea"/>
                <a:sym typeface="+mn-lt"/>
              </a:endParaRPr>
            </a:p>
          </p:txBody>
        </p:sp>
        <p:sp>
          <p:nvSpPr>
            <p:cNvPr id="30" name="ValueShape4"/>
            <p:cNvSpPr/>
            <p:nvPr/>
          </p:nvSpPr>
          <p:spPr>
            <a:xfrm>
              <a:off x="6961317" y="4269801"/>
              <a:ext cx="1345336" cy="1345336"/>
            </a:xfrm>
            <a:prstGeom prst="arc">
              <a:avLst>
                <a:gd name="adj1" fmla="val 16200000"/>
                <a:gd name="adj2" fmla="val 9936000"/>
              </a:avLst>
            </a:prstGeom>
            <a:ln w="101600" cap="rnd">
              <a:solidFill>
                <a:srgbClr val="077B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cs typeface="+mn-ea"/>
                <a:sym typeface="+mn-lt"/>
              </a:endParaRPr>
            </a:p>
          </p:txBody>
        </p:sp>
      </p:grpSp>
      <p:sp>
        <p:nvSpPr>
          <p:cNvPr id="31" name="CustomText"/>
          <p:cNvSpPr/>
          <p:nvPr/>
        </p:nvSpPr>
        <p:spPr>
          <a:xfrm>
            <a:off x="10317016" y="7548449"/>
            <a:ext cx="3749964" cy="842982"/>
          </a:xfrm>
          <a:prstGeom prst="rect">
            <a:avLst/>
          </a:prstGeom>
          <a:noFill/>
        </p:spPr>
        <p:txBody>
          <a:bodyPr wrap="square" lIns="180000" tIns="93600" rIns="180000" bIns="93600" anchor="ctr">
            <a:normAutofit/>
          </a:bodyPr>
          <a:lstStyle/>
          <a:p>
            <a:pPr lvl="0" algn="ctr">
              <a:defRPr/>
            </a:pPr>
            <a:r>
              <a:rPr lang="zh-CN" altLang="en-US" sz="3200" b="1" dirty="0">
                <a:solidFill>
                  <a:srgbClr val="077BE2"/>
                </a:solidFill>
                <a:cs typeface="+mn-ea"/>
                <a:sym typeface="+mn-lt"/>
              </a:rPr>
              <a:t>能力模型</a:t>
            </a:r>
            <a:endParaRPr lang="zh-CN" altLang="en-US" sz="3200" b="1" dirty="0">
              <a:solidFill>
                <a:srgbClr val="077BE2"/>
              </a:solidFill>
              <a:cs typeface="+mn-ea"/>
              <a:sym typeface="+mn-lt"/>
            </a:endParaRPr>
          </a:p>
        </p:txBody>
      </p:sp>
      <p:sp>
        <p:nvSpPr>
          <p:cNvPr id="32" name="IconShape"/>
          <p:cNvSpPr/>
          <p:nvPr/>
        </p:nvSpPr>
        <p:spPr bwMode="auto">
          <a:xfrm>
            <a:off x="11662503" y="6550428"/>
            <a:ext cx="1049410" cy="790740"/>
          </a:xfrm>
          <a:custGeom>
            <a:avLst/>
            <a:gdLst>
              <a:gd name="connsiteX0" fmla="*/ 570191 w 608344"/>
              <a:gd name="connsiteY0" fmla="*/ 284957 h 458393"/>
              <a:gd name="connsiteX1" fmla="*/ 555603 w 608344"/>
              <a:gd name="connsiteY1" fmla="*/ 298126 h 458393"/>
              <a:gd name="connsiteX2" fmla="*/ 570191 w 608344"/>
              <a:gd name="connsiteY2" fmla="*/ 311295 h 458393"/>
              <a:gd name="connsiteX3" fmla="*/ 584498 w 608344"/>
              <a:gd name="connsiteY3" fmla="*/ 298126 h 458393"/>
              <a:gd name="connsiteX4" fmla="*/ 570191 w 608344"/>
              <a:gd name="connsiteY4" fmla="*/ 284957 h 458393"/>
              <a:gd name="connsiteX5" fmla="*/ 478136 w 608344"/>
              <a:gd name="connsiteY5" fmla="*/ 277117 h 458393"/>
              <a:gd name="connsiteX6" fmla="*/ 463814 w 608344"/>
              <a:gd name="connsiteY6" fmla="*/ 290845 h 458393"/>
              <a:gd name="connsiteX7" fmla="*/ 478136 w 608344"/>
              <a:gd name="connsiteY7" fmla="*/ 304574 h 458393"/>
              <a:gd name="connsiteX8" fmla="*/ 492458 w 608344"/>
              <a:gd name="connsiteY8" fmla="*/ 290845 h 458393"/>
              <a:gd name="connsiteX9" fmla="*/ 478136 w 608344"/>
              <a:gd name="connsiteY9" fmla="*/ 277117 h 458393"/>
              <a:gd name="connsiteX10" fmla="*/ 386369 w 608344"/>
              <a:gd name="connsiteY10" fmla="*/ 269264 h 458393"/>
              <a:gd name="connsiteX11" fmla="*/ 372062 w 608344"/>
              <a:gd name="connsiteY11" fmla="*/ 283554 h 458393"/>
              <a:gd name="connsiteX12" fmla="*/ 386369 w 608344"/>
              <a:gd name="connsiteY12" fmla="*/ 297844 h 458393"/>
              <a:gd name="connsiteX13" fmla="*/ 400677 w 608344"/>
              <a:gd name="connsiteY13" fmla="*/ 283554 h 458393"/>
              <a:gd name="connsiteX14" fmla="*/ 386369 w 608344"/>
              <a:gd name="connsiteY14" fmla="*/ 269264 h 458393"/>
              <a:gd name="connsiteX15" fmla="*/ 539612 w 608344"/>
              <a:gd name="connsiteY15" fmla="*/ 67531 h 458393"/>
              <a:gd name="connsiteX16" fmla="*/ 608344 w 608344"/>
              <a:gd name="connsiteY16" fmla="*/ 80140 h 458393"/>
              <a:gd name="connsiteX17" fmla="*/ 608344 w 608344"/>
              <a:gd name="connsiteY17" fmla="*/ 458393 h 458393"/>
              <a:gd name="connsiteX18" fmla="*/ 539331 w 608344"/>
              <a:gd name="connsiteY18" fmla="*/ 458393 h 458393"/>
              <a:gd name="connsiteX19" fmla="*/ 539331 w 608344"/>
              <a:gd name="connsiteY19" fmla="*/ 256938 h 458393"/>
              <a:gd name="connsiteX20" fmla="*/ 581973 w 608344"/>
              <a:gd name="connsiteY20" fmla="*/ 261421 h 458393"/>
              <a:gd name="connsiteX21" fmla="*/ 583937 w 608344"/>
              <a:gd name="connsiteY21" fmla="*/ 261701 h 458393"/>
              <a:gd name="connsiteX22" fmla="*/ 601050 w 608344"/>
              <a:gd name="connsiteY22" fmla="*/ 247692 h 458393"/>
              <a:gd name="connsiteX23" fmla="*/ 585901 w 608344"/>
              <a:gd name="connsiteY23" fmla="*/ 230320 h 458393"/>
              <a:gd name="connsiteX24" fmla="*/ 539331 w 608344"/>
              <a:gd name="connsiteY24" fmla="*/ 225277 h 458393"/>
              <a:gd name="connsiteX25" fmla="*/ 539331 w 608344"/>
              <a:gd name="connsiteY25" fmla="*/ 213789 h 458393"/>
              <a:gd name="connsiteX26" fmla="*/ 581412 w 608344"/>
              <a:gd name="connsiteY26" fmla="*/ 219393 h 458393"/>
              <a:gd name="connsiteX27" fmla="*/ 583937 w 608344"/>
              <a:gd name="connsiteY27" fmla="*/ 219673 h 458393"/>
              <a:gd name="connsiteX28" fmla="*/ 601050 w 608344"/>
              <a:gd name="connsiteY28" fmla="*/ 206224 h 458393"/>
              <a:gd name="connsiteX29" fmla="*/ 586462 w 608344"/>
              <a:gd name="connsiteY29" fmla="*/ 188292 h 458393"/>
              <a:gd name="connsiteX30" fmla="*/ 539331 w 608344"/>
              <a:gd name="connsiteY30" fmla="*/ 182128 h 458393"/>
              <a:gd name="connsiteX31" fmla="*/ 539331 w 608344"/>
              <a:gd name="connsiteY31" fmla="*/ 171201 h 458393"/>
              <a:gd name="connsiteX32" fmla="*/ 581132 w 608344"/>
              <a:gd name="connsiteY32" fmla="*/ 177365 h 458393"/>
              <a:gd name="connsiteX33" fmla="*/ 583937 w 608344"/>
              <a:gd name="connsiteY33" fmla="*/ 177645 h 458393"/>
              <a:gd name="connsiteX34" fmla="*/ 600770 w 608344"/>
              <a:gd name="connsiteY34" fmla="*/ 164476 h 458393"/>
              <a:gd name="connsiteX35" fmla="*/ 586743 w 608344"/>
              <a:gd name="connsiteY35" fmla="*/ 146264 h 458393"/>
              <a:gd name="connsiteX36" fmla="*/ 539331 w 608344"/>
              <a:gd name="connsiteY36" fmla="*/ 139259 h 458393"/>
              <a:gd name="connsiteX37" fmla="*/ 539331 w 608344"/>
              <a:gd name="connsiteY37" fmla="*/ 127772 h 458393"/>
              <a:gd name="connsiteX38" fmla="*/ 580571 w 608344"/>
              <a:gd name="connsiteY38" fmla="*/ 135337 h 458393"/>
              <a:gd name="connsiteX39" fmla="*/ 583937 w 608344"/>
              <a:gd name="connsiteY39" fmla="*/ 135617 h 458393"/>
              <a:gd name="connsiteX40" fmla="*/ 600770 w 608344"/>
              <a:gd name="connsiteY40" fmla="*/ 123008 h 458393"/>
              <a:gd name="connsiteX41" fmla="*/ 587304 w 608344"/>
              <a:gd name="connsiteY41" fmla="*/ 104236 h 458393"/>
              <a:gd name="connsiteX42" fmla="*/ 539612 w 608344"/>
              <a:gd name="connsiteY42" fmla="*/ 95550 h 458393"/>
              <a:gd name="connsiteX43" fmla="*/ 447526 w 608344"/>
              <a:gd name="connsiteY43" fmla="*/ 49890 h 458393"/>
              <a:gd name="connsiteX44" fmla="*/ 516609 w 608344"/>
              <a:gd name="connsiteY44" fmla="*/ 63059 h 458393"/>
              <a:gd name="connsiteX45" fmla="*/ 516609 w 608344"/>
              <a:gd name="connsiteY45" fmla="*/ 458393 h 458393"/>
              <a:gd name="connsiteX46" fmla="*/ 447526 w 608344"/>
              <a:gd name="connsiteY46" fmla="*/ 458393 h 458393"/>
              <a:gd name="connsiteX47" fmla="*/ 447526 w 608344"/>
              <a:gd name="connsiteY47" fmla="*/ 247978 h 458393"/>
              <a:gd name="connsiteX48" fmla="*/ 490212 w 608344"/>
              <a:gd name="connsiteY48" fmla="*/ 252741 h 458393"/>
              <a:gd name="connsiteX49" fmla="*/ 492177 w 608344"/>
              <a:gd name="connsiteY49" fmla="*/ 253021 h 458393"/>
              <a:gd name="connsiteX50" fmla="*/ 509308 w 608344"/>
              <a:gd name="connsiteY50" fmla="*/ 238452 h 458393"/>
              <a:gd name="connsiteX51" fmla="*/ 494143 w 608344"/>
              <a:gd name="connsiteY51" fmla="*/ 219960 h 458393"/>
              <a:gd name="connsiteX52" fmla="*/ 447526 w 608344"/>
              <a:gd name="connsiteY52" fmla="*/ 214916 h 458393"/>
              <a:gd name="connsiteX53" fmla="*/ 447526 w 608344"/>
              <a:gd name="connsiteY53" fmla="*/ 202869 h 458393"/>
              <a:gd name="connsiteX54" fmla="*/ 489650 w 608344"/>
              <a:gd name="connsiteY54" fmla="*/ 208753 h 458393"/>
              <a:gd name="connsiteX55" fmla="*/ 492177 w 608344"/>
              <a:gd name="connsiteY55" fmla="*/ 209033 h 458393"/>
              <a:gd name="connsiteX56" fmla="*/ 509027 w 608344"/>
              <a:gd name="connsiteY56" fmla="*/ 194744 h 458393"/>
              <a:gd name="connsiteX57" fmla="*/ 494705 w 608344"/>
              <a:gd name="connsiteY57" fmla="*/ 176252 h 458393"/>
              <a:gd name="connsiteX58" fmla="*/ 447526 w 608344"/>
              <a:gd name="connsiteY58" fmla="*/ 169527 h 458393"/>
              <a:gd name="connsiteX59" fmla="*/ 447526 w 608344"/>
              <a:gd name="connsiteY59" fmla="*/ 158320 h 458393"/>
              <a:gd name="connsiteX60" fmla="*/ 489369 w 608344"/>
              <a:gd name="connsiteY60" fmla="*/ 164764 h 458393"/>
              <a:gd name="connsiteX61" fmla="*/ 492177 w 608344"/>
              <a:gd name="connsiteY61" fmla="*/ 165044 h 458393"/>
              <a:gd name="connsiteX62" fmla="*/ 509027 w 608344"/>
              <a:gd name="connsiteY62" fmla="*/ 151035 h 458393"/>
              <a:gd name="connsiteX63" fmla="*/ 494705 w 608344"/>
              <a:gd name="connsiteY63" fmla="*/ 132263 h 458393"/>
              <a:gd name="connsiteX64" fmla="*/ 447526 w 608344"/>
              <a:gd name="connsiteY64" fmla="*/ 124979 h 458393"/>
              <a:gd name="connsiteX65" fmla="*/ 447526 w 608344"/>
              <a:gd name="connsiteY65" fmla="*/ 112931 h 458393"/>
              <a:gd name="connsiteX66" fmla="*/ 488808 w 608344"/>
              <a:gd name="connsiteY66" fmla="*/ 120776 h 458393"/>
              <a:gd name="connsiteX67" fmla="*/ 492177 w 608344"/>
              <a:gd name="connsiteY67" fmla="*/ 121056 h 458393"/>
              <a:gd name="connsiteX68" fmla="*/ 509027 w 608344"/>
              <a:gd name="connsiteY68" fmla="*/ 107888 h 458393"/>
              <a:gd name="connsiteX69" fmla="*/ 495547 w 608344"/>
              <a:gd name="connsiteY69" fmla="*/ 88555 h 458393"/>
              <a:gd name="connsiteX70" fmla="*/ 447526 w 608344"/>
              <a:gd name="connsiteY70" fmla="*/ 79309 h 458393"/>
              <a:gd name="connsiteX71" fmla="*/ 195043 w 608344"/>
              <a:gd name="connsiteY71" fmla="*/ 0 h 458393"/>
              <a:gd name="connsiteX72" fmla="*/ 424522 w 608344"/>
              <a:gd name="connsiteY72" fmla="*/ 45671 h 458393"/>
              <a:gd name="connsiteX73" fmla="*/ 424522 w 608344"/>
              <a:gd name="connsiteY73" fmla="*/ 458393 h 458393"/>
              <a:gd name="connsiteX74" fmla="*/ 195043 w 608344"/>
              <a:gd name="connsiteY74" fmla="*/ 458393 h 458393"/>
              <a:gd name="connsiteX75" fmla="*/ 195043 w 608344"/>
              <a:gd name="connsiteY75" fmla="*/ 219950 h 458393"/>
              <a:gd name="connsiteX76" fmla="*/ 398152 w 608344"/>
              <a:gd name="connsiteY76" fmla="*/ 243767 h 458393"/>
              <a:gd name="connsiteX77" fmla="*/ 400116 w 608344"/>
              <a:gd name="connsiteY77" fmla="*/ 243767 h 458393"/>
              <a:gd name="connsiteX78" fmla="*/ 417228 w 608344"/>
              <a:gd name="connsiteY78" fmla="*/ 228636 h 458393"/>
              <a:gd name="connsiteX79" fmla="*/ 402360 w 608344"/>
              <a:gd name="connsiteY79" fmla="*/ 209583 h 458393"/>
              <a:gd name="connsiteX80" fmla="*/ 197007 w 608344"/>
              <a:gd name="connsiteY80" fmla="*/ 185487 h 458393"/>
              <a:gd name="connsiteX81" fmla="*/ 195043 w 608344"/>
              <a:gd name="connsiteY81" fmla="*/ 185767 h 458393"/>
              <a:gd name="connsiteX82" fmla="*/ 195043 w 608344"/>
              <a:gd name="connsiteY82" fmla="*/ 168395 h 458393"/>
              <a:gd name="connsiteX83" fmla="*/ 397871 w 608344"/>
              <a:gd name="connsiteY83" fmla="*/ 197815 h 458393"/>
              <a:gd name="connsiteX84" fmla="*/ 400116 w 608344"/>
              <a:gd name="connsiteY84" fmla="*/ 198096 h 458393"/>
              <a:gd name="connsiteX85" fmla="*/ 417228 w 608344"/>
              <a:gd name="connsiteY85" fmla="*/ 183245 h 458393"/>
              <a:gd name="connsiteX86" fmla="*/ 402640 w 608344"/>
              <a:gd name="connsiteY86" fmla="*/ 163912 h 458393"/>
              <a:gd name="connsiteX87" fmla="*/ 197568 w 608344"/>
              <a:gd name="connsiteY87" fmla="*/ 133932 h 458393"/>
              <a:gd name="connsiteX88" fmla="*/ 195043 w 608344"/>
              <a:gd name="connsiteY88" fmla="*/ 134212 h 458393"/>
              <a:gd name="connsiteX89" fmla="*/ 195043 w 608344"/>
              <a:gd name="connsiteY89" fmla="*/ 119082 h 458393"/>
              <a:gd name="connsiteX90" fmla="*/ 397591 w 608344"/>
              <a:gd name="connsiteY90" fmla="*/ 151864 h 458393"/>
              <a:gd name="connsiteX91" fmla="*/ 400116 w 608344"/>
              <a:gd name="connsiteY91" fmla="*/ 152144 h 458393"/>
              <a:gd name="connsiteX92" fmla="*/ 417228 w 608344"/>
              <a:gd name="connsiteY92" fmla="*/ 137854 h 458393"/>
              <a:gd name="connsiteX93" fmla="*/ 402921 w 608344"/>
              <a:gd name="connsiteY93" fmla="*/ 117961 h 458393"/>
              <a:gd name="connsiteX94" fmla="*/ 197849 w 608344"/>
              <a:gd name="connsiteY94" fmla="*/ 84618 h 458393"/>
              <a:gd name="connsiteX95" fmla="*/ 195043 w 608344"/>
              <a:gd name="connsiteY95" fmla="*/ 84618 h 458393"/>
              <a:gd name="connsiteX96" fmla="*/ 195043 w 608344"/>
              <a:gd name="connsiteY96" fmla="*/ 65845 h 458393"/>
              <a:gd name="connsiteX97" fmla="*/ 396749 w 608344"/>
              <a:gd name="connsiteY97" fmla="*/ 105913 h 458393"/>
              <a:gd name="connsiteX98" fmla="*/ 400396 w 608344"/>
              <a:gd name="connsiteY98" fmla="*/ 106473 h 458393"/>
              <a:gd name="connsiteX99" fmla="*/ 417228 w 608344"/>
              <a:gd name="connsiteY99" fmla="*/ 92463 h 458393"/>
              <a:gd name="connsiteX100" fmla="*/ 403763 w 608344"/>
              <a:gd name="connsiteY100" fmla="*/ 72290 h 458393"/>
              <a:gd name="connsiteX101" fmla="*/ 198410 w 608344"/>
              <a:gd name="connsiteY101" fmla="*/ 31382 h 458393"/>
              <a:gd name="connsiteX102" fmla="*/ 195043 w 608344"/>
              <a:gd name="connsiteY102" fmla="*/ 31382 h 458393"/>
              <a:gd name="connsiteX103" fmla="*/ 183541 w 608344"/>
              <a:gd name="connsiteY103" fmla="*/ 0 h 458393"/>
              <a:gd name="connsiteX104" fmla="*/ 183541 w 608344"/>
              <a:gd name="connsiteY104" fmla="*/ 458393 h 458393"/>
              <a:gd name="connsiteX105" fmla="*/ 0 w 608344"/>
              <a:gd name="connsiteY105" fmla="*/ 458393 h 458393"/>
              <a:gd name="connsiteX106" fmla="*/ 0 w 608344"/>
              <a:gd name="connsiteY106" fmla="*/ 91623 h 45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344" h="458393">
                <a:moveTo>
                  <a:pt x="570191" y="284957"/>
                </a:moveTo>
                <a:cubicBezTo>
                  <a:pt x="562055" y="284957"/>
                  <a:pt x="555603" y="290841"/>
                  <a:pt x="555603" y="298126"/>
                </a:cubicBezTo>
                <a:cubicBezTo>
                  <a:pt x="555603" y="305411"/>
                  <a:pt x="562055" y="311295"/>
                  <a:pt x="570191" y="311295"/>
                </a:cubicBezTo>
                <a:cubicBezTo>
                  <a:pt x="578046" y="311295"/>
                  <a:pt x="584498" y="305411"/>
                  <a:pt x="584498" y="298126"/>
                </a:cubicBezTo>
                <a:cubicBezTo>
                  <a:pt x="584498" y="290841"/>
                  <a:pt x="578046" y="284957"/>
                  <a:pt x="570191" y="284957"/>
                </a:cubicBezTo>
                <a:close/>
                <a:moveTo>
                  <a:pt x="478136" y="277117"/>
                </a:moveTo>
                <a:cubicBezTo>
                  <a:pt x="470273" y="277117"/>
                  <a:pt x="463814" y="283281"/>
                  <a:pt x="463814" y="290845"/>
                </a:cubicBezTo>
                <a:cubicBezTo>
                  <a:pt x="463814" y="298410"/>
                  <a:pt x="470273" y="304574"/>
                  <a:pt x="478136" y="304574"/>
                </a:cubicBezTo>
                <a:cubicBezTo>
                  <a:pt x="486280" y="304574"/>
                  <a:pt x="492458" y="298410"/>
                  <a:pt x="492458" y="290845"/>
                </a:cubicBezTo>
                <a:cubicBezTo>
                  <a:pt x="492458" y="283281"/>
                  <a:pt x="486280" y="277117"/>
                  <a:pt x="478136" y="277117"/>
                </a:cubicBezTo>
                <a:close/>
                <a:moveTo>
                  <a:pt x="386369" y="269264"/>
                </a:moveTo>
                <a:cubicBezTo>
                  <a:pt x="378514" y="269264"/>
                  <a:pt x="372062" y="275708"/>
                  <a:pt x="372062" y="283554"/>
                </a:cubicBezTo>
                <a:cubicBezTo>
                  <a:pt x="372062" y="291399"/>
                  <a:pt x="378514" y="297844"/>
                  <a:pt x="386369" y="297844"/>
                </a:cubicBezTo>
                <a:cubicBezTo>
                  <a:pt x="394224" y="297844"/>
                  <a:pt x="400677" y="291399"/>
                  <a:pt x="400677" y="283554"/>
                </a:cubicBezTo>
                <a:cubicBezTo>
                  <a:pt x="400677" y="275708"/>
                  <a:pt x="394224" y="269264"/>
                  <a:pt x="386369" y="269264"/>
                </a:cubicBezTo>
                <a:close/>
                <a:moveTo>
                  <a:pt x="539612" y="67531"/>
                </a:moveTo>
                <a:lnTo>
                  <a:pt x="608344" y="80140"/>
                </a:lnTo>
                <a:lnTo>
                  <a:pt x="608344" y="458393"/>
                </a:lnTo>
                <a:lnTo>
                  <a:pt x="539331" y="458393"/>
                </a:lnTo>
                <a:lnTo>
                  <a:pt x="539331" y="256938"/>
                </a:lnTo>
                <a:lnTo>
                  <a:pt x="581973" y="261421"/>
                </a:lnTo>
                <a:cubicBezTo>
                  <a:pt x="582535" y="261701"/>
                  <a:pt x="583376" y="261701"/>
                  <a:pt x="583937" y="261701"/>
                </a:cubicBezTo>
                <a:cubicBezTo>
                  <a:pt x="592634" y="261701"/>
                  <a:pt x="599928" y="255817"/>
                  <a:pt x="601050" y="247692"/>
                </a:cubicBezTo>
                <a:cubicBezTo>
                  <a:pt x="602172" y="239006"/>
                  <a:pt x="595439" y="231161"/>
                  <a:pt x="585901" y="230320"/>
                </a:cubicBezTo>
                <a:lnTo>
                  <a:pt x="539331" y="225277"/>
                </a:lnTo>
                <a:lnTo>
                  <a:pt x="539331" y="213789"/>
                </a:lnTo>
                <a:lnTo>
                  <a:pt x="581412" y="219393"/>
                </a:lnTo>
                <a:cubicBezTo>
                  <a:pt x="582254" y="219673"/>
                  <a:pt x="583096" y="219673"/>
                  <a:pt x="583937" y="219673"/>
                </a:cubicBezTo>
                <a:cubicBezTo>
                  <a:pt x="592353" y="219673"/>
                  <a:pt x="599647" y="214069"/>
                  <a:pt x="601050" y="206224"/>
                </a:cubicBezTo>
                <a:cubicBezTo>
                  <a:pt x="602172" y="197538"/>
                  <a:pt x="595720" y="189413"/>
                  <a:pt x="586462" y="188292"/>
                </a:cubicBezTo>
                <a:lnTo>
                  <a:pt x="539331" y="182128"/>
                </a:lnTo>
                <a:lnTo>
                  <a:pt x="539331" y="171201"/>
                </a:lnTo>
                <a:lnTo>
                  <a:pt x="581132" y="177365"/>
                </a:lnTo>
                <a:cubicBezTo>
                  <a:pt x="581973" y="177645"/>
                  <a:pt x="583096" y="177645"/>
                  <a:pt x="583937" y="177645"/>
                </a:cubicBezTo>
                <a:cubicBezTo>
                  <a:pt x="592073" y="177645"/>
                  <a:pt x="599647" y="172041"/>
                  <a:pt x="600770" y="164476"/>
                </a:cubicBezTo>
                <a:cubicBezTo>
                  <a:pt x="602453" y="155790"/>
                  <a:pt x="596000" y="147665"/>
                  <a:pt x="586743" y="146264"/>
                </a:cubicBezTo>
                <a:lnTo>
                  <a:pt x="539331" y="139259"/>
                </a:lnTo>
                <a:lnTo>
                  <a:pt x="539331" y="127772"/>
                </a:lnTo>
                <a:lnTo>
                  <a:pt x="580571" y="135337"/>
                </a:lnTo>
                <a:cubicBezTo>
                  <a:pt x="581693" y="135617"/>
                  <a:pt x="582815" y="135617"/>
                  <a:pt x="583937" y="135617"/>
                </a:cubicBezTo>
                <a:cubicBezTo>
                  <a:pt x="592073" y="135617"/>
                  <a:pt x="599086" y="130293"/>
                  <a:pt x="600770" y="123008"/>
                </a:cubicBezTo>
                <a:cubicBezTo>
                  <a:pt x="602733" y="114323"/>
                  <a:pt x="596562" y="106197"/>
                  <a:pt x="587304" y="104236"/>
                </a:cubicBezTo>
                <a:lnTo>
                  <a:pt x="539612" y="95550"/>
                </a:lnTo>
                <a:close/>
                <a:moveTo>
                  <a:pt x="447526" y="49890"/>
                </a:moveTo>
                <a:lnTo>
                  <a:pt x="516609" y="63059"/>
                </a:lnTo>
                <a:lnTo>
                  <a:pt x="516609" y="458393"/>
                </a:lnTo>
                <a:lnTo>
                  <a:pt x="447526" y="458393"/>
                </a:lnTo>
                <a:lnTo>
                  <a:pt x="447526" y="247978"/>
                </a:lnTo>
                <a:lnTo>
                  <a:pt x="490212" y="252741"/>
                </a:lnTo>
                <a:cubicBezTo>
                  <a:pt x="490773" y="252741"/>
                  <a:pt x="491335" y="253021"/>
                  <a:pt x="492177" y="253021"/>
                </a:cubicBezTo>
                <a:cubicBezTo>
                  <a:pt x="500602" y="253021"/>
                  <a:pt x="508184" y="246577"/>
                  <a:pt x="509308" y="238452"/>
                </a:cubicBezTo>
                <a:cubicBezTo>
                  <a:pt x="510431" y="229206"/>
                  <a:pt x="503691" y="221080"/>
                  <a:pt x="494143" y="219960"/>
                </a:cubicBezTo>
                <a:lnTo>
                  <a:pt x="447526" y="214916"/>
                </a:lnTo>
                <a:lnTo>
                  <a:pt x="447526" y="202869"/>
                </a:lnTo>
                <a:lnTo>
                  <a:pt x="489650" y="208753"/>
                </a:lnTo>
                <a:cubicBezTo>
                  <a:pt x="490493" y="208753"/>
                  <a:pt x="491335" y="209033"/>
                  <a:pt x="492177" y="209033"/>
                </a:cubicBezTo>
                <a:cubicBezTo>
                  <a:pt x="500602" y="209033"/>
                  <a:pt x="507904" y="203149"/>
                  <a:pt x="509027" y="194744"/>
                </a:cubicBezTo>
                <a:cubicBezTo>
                  <a:pt x="510431" y="185778"/>
                  <a:pt x="503972" y="177372"/>
                  <a:pt x="494705" y="176252"/>
                </a:cubicBezTo>
                <a:lnTo>
                  <a:pt x="447526" y="169527"/>
                </a:lnTo>
                <a:lnTo>
                  <a:pt x="447526" y="158320"/>
                </a:lnTo>
                <a:lnTo>
                  <a:pt x="489369" y="164764"/>
                </a:lnTo>
                <a:cubicBezTo>
                  <a:pt x="490212" y="165044"/>
                  <a:pt x="491054" y="165044"/>
                  <a:pt x="492177" y="165044"/>
                </a:cubicBezTo>
                <a:cubicBezTo>
                  <a:pt x="500321" y="165044"/>
                  <a:pt x="507623" y="159161"/>
                  <a:pt x="509027" y="151035"/>
                </a:cubicBezTo>
                <a:cubicBezTo>
                  <a:pt x="510712" y="142070"/>
                  <a:pt x="504253" y="133664"/>
                  <a:pt x="494705" y="132263"/>
                </a:cubicBezTo>
                <a:lnTo>
                  <a:pt x="447526" y="124979"/>
                </a:lnTo>
                <a:lnTo>
                  <a:pt x="447526" y="112931"/>
                </a:lnTo>
                <a:lnTo>
                  <a:pt x="488808" y="120776"/>
                </a:lnTo>
                <a:cubicBezTo>
                  <a:pt x="489931" y="121056"/>
                  <a:pt x="491054" y="121056"/>
                  <a:pt x="492177" y="121056"/>
                </a:cubicBezTo>
                <a:cubicBezTo>
                  <a:pt x="500041" y="121056"/>
                  <a:pt x="507342" y="115733"/>
                  <a:pt x="509027" y="107888"/>
                </a:cubicBezTo>
                <a:cubicBezTo>
                  <a:pt x="510993" y="98922"/>
                  <a:pt x="504815" y="90236"/>
                  <a:pt x="495547" y="88555"/>
                </a:cubicBezTo>
                <a:lnTo>
                  <a:pt x="447526" y="79309"/>
                </a:lnTo>
                <a:close/>
                <a:moveTo>
                  <a:pt x="195043" y="0"/>
                </a:moveTo>
                <a:lnTo>
                  <a:pt x="424522" y="45671"/>
                </a:lnTo>
                <a:lnTo>
                  <a:pt x="424522" y="458393"/>
                </a:lnTo>
                <a:lnTo>
                  <a:pt x="195043" y="458393"/>
                </a:lnTo>
                <a:lnTo>
                  <a:pt x="195043" y="219950"/>
                </a:lnTo>
                <a:lnTo>
                  <a:pt x="398152" y="243767"/>
                </a:lnTo>
                <a:cubicBezTo>
                  <a:pt x="398993" y="243767"/>
                  <a:pt x="399554" y="243767"/>
                  <a:pt x="400116" y="243767"/>
                </a:cubicBezTo>
                <a:cubicBezTo>
                  <a:pt x="408812" y="243767"/>
                  <a:pt x="416387" y="237322"/>
                  <a:pt x="417228" y="228636"/>
                </a:cubicBezTo>
                <a:cubicBezTo>
                  <a:pt x="418350" y="219390"/>
                  <a:pt x="411618" y="210704"/>
                  <a:pt x="402360" y="209583"/>
                </a:cubicBezTo>
                <a:lnTo>
                  <a:pt x="197007" y="185487"/>
                </a:lnTo>
                <a:cubicBezTo>
                  <a:pt x="196446" y="185487"/>
                  <a:pt x="195885" y="185767"/>
                  <a:pt x="195043" y="185767"/>
                </a:cubicBezTo>
                <a:lnTo>
                  <a:pt x="195043" y="168395"/>
                </a:lnTo>
                <a:lnTo>
                  <a:pt x="397871" y="197815"/>
                </a:lnTo>
                <a:cubicBezTo>
                  <a:pt x="398713" y="198096"/>
                  <a:pt x="399554" y="198096"/>
                  <a:pt x="400116" y="198096"/>
                </a:cubicBezTo>
                <a:cubicBezTo>
                  <a:pt x="408812" y="198096"/>
                  <a:pt x="416106" y="191931"/>
                  <a:pt x="417228" y="183245"/>
                </a:cubicBezTo>
                <a:cubicBezTo>
                  <a:pt x="418631" y="173999"/>
                  <a:pt x="412179" y="165313"/>
                  <a:pt x="402640" y="163912"/>
                </a:cubicBezTo>
                <a:lnTo>
                  <a:pt x="197568" y="133932"/>
                </a:lnTo>
                <a:cubicBezTo>
                  <a:pt x="196726" y="133932"/>
                  <a:pt x="195885" y="134212"/>
                  <a:pt x="195043" y="134212"/>
                </a:cubicBezTo>
                <a:lnTo>
                  <a:pt x="195043" y="119082"/>
                </a:lnTo>
                <a:lnTo>
                  <a:pt x="397591" y="151864"/>
                </a:lnTo>
                <a:cubicBezTo>
                  <a:pt x="398432" y="152144"/>
                  <a:pt x="399274" y="152144"/>
                  <a:pt x="400116" y="152144"/>
                </a:cubicBezTo>
                <a:cubicBezTo>
                  <a:pt x="408532" y="152144"/>
                  <a:pt x="415826" y="146260"/>
                  <a:pt x="417228" y="137854"/>
                </a:cubicBezTo>
                <a:cubicBezTo>
                  <a:pt x="418912" y="128328"/>
                  <a:pt x="412459" y="119642"/>
                  <a:pt x="402921" y="117961"/>
                </a:cubicBezTo>
                <a:lnTo>
                  <a:pt x="197849" y="84618"/>
                </a:lnTo>
                <a:cubicBezTo>
                  <a:pt x="197007" y="84618"/>
                  <a:pt x="196165" y="84618"/>
                  <a:pt x="195043" y="84618"/>
                </a:cubicBezTo>
                <a:lnTo>
                  <a:pt x="195043" y="65845"/>
                </a:lnTo>
                <a:lnTo>
                  <a:pt x="396749" y="105913"/>
                </a:lnTo>
                <a:cubicBezTo>
                  <a:pt x="398152" y="106193"/>
                  <a:pt x="399274" y="106473"/>
                  <a:pt x="400396" y="106473"/>
                </a:cubicBezTo>
                <a:cubicBezTo>
                  <a:pt x="408251" y="106473"/>
                  <a:pt x="415545" y="100589"/>
                  <a:pt x="417228" y="92463"/>
                </a:cubicBezTo>
                <a:cubicBezTo>
                  <a:pt x="418912" y="83217"/>
                  <a:pt x="413020" y="74251"/>
                  <a:pt x="403763" y="72290"/>
                </a:cubicBezTo>
                <a:lnTo>
                  <a:pt x="198410" y="31382"/>
                </a:lnTo>
                <a:cubicBezTo>
                  <a:pt x="197288" y="31101"/>
                  <a:pt x="196165" y="31382"/>
                  <a:pt x="195043" y="31382"/>
                </a:cubicBezTo>
                <a:close/>
                <a:moveTo>
                  <a:pt x="183541" y="0"/>
                </a:moveTo>
                <a:lnTo>
                  <a:pt x="183541" y="458393"/>
                </a:lnTo>
                <a:lnTo>
                  <a:pt x="0" y="458393"/>
                </a:lnTo>
                <a:lnTo>
                  <a:pt x="0" y="91623"/>
                </a:lnTo>
                <a:close/>
              </a:path>
            </a:pathLst>
          </a:custGeom>
          <a:solidFill>
            <a:srgbClr val="077BE2"/>
          </a:solidFill>
          <a:ln>
            <a:noFill/>
          </a:ln>
        </p:spPr>
        <p:txBody>
          <a:bodyPr/>
          <a:lstStyle/>
          <a:p>
            <a:endParaRPr lang="zh-CN" altLang="en-US" sz="3200">
              <a:solidFill>
                <a:srgbClr val="C51919"/>
              </a:solidFill>
              <a:cs typeface="+mn-ea"/>
              <a:sym typeface="+mn-lt"/>
            </a:endParaRPr>
          </a:p>
        </p:txBody>
      </p:sp>
      <p:sp>
        <p:nvSpPr>
          <p:cNvPr id="33" name="文本框 32"/>
          <p:cNvSpPr txBox="1"/>
          <p:nvPr/>
        </p:nvSpPr>
        <p:spPr>
          <a:xfrm>
            <a:off x="16761999" y="3334169"/>
            <a:ext cx="6305266" cy="830997"/>
          </a:xfrm>
          <a:prstGeom prst="rect">
            <a:avLst/>
          </a:prstGeom>
          <a:noFill/>
        </p:spPr>
        <p:txBody>
          <a:bodyPr wrap="square" rtlCol="0">
            <a:spAutoFit/>
          </a:bodyPr>
          <a:lstStyle/>
          <a:p>
            <a:r>
              <a:rPr lang="zh-CN" altLang="en-US" sz="4800" b="1" dirty="0">
                <a:cs typeface="+mn-ea"/>
                <a:sym typeface="+mn-lt"/>
              </a:rPr>
              <a:t>工具</a:t>
            </a:r>
            <a:endParaRPr lang="zh-CN" altLang="en-US" sz="4800" b="1" dirty="0">
              <a:cs typeface="+mn-ea"/>
              <a:sym typeface="+mn-lt"/>
            </a:endParaRPr>
          </a:p>
        </p:txBody>
      </p:sp>
      <p:sp>
        <p:nvSpPr>
          <p:cNvPr id="34" name="标题 1"/>
          <p:cNvSpPr txBox="1"/>
          <p:nvPr/>
        </p:nvSpPr>
        <p:spPr>
          <a:xfrm>
            <a:off x="17062467" y="3968904"/>
            <a:ext cx="6879608" cy="2215999"/>
          </a:xfrm>
          <a:prstGeom prst="rect">
            <a:avLst/>
          </a:prstGeom>
        </p:spPr>
        <p:txBody>
          <a:bodyPr vert="horz" lIns="182880" tIns="91440" rIns="182880" bIns="9144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defRPr/>
            </a:pPr>
            <a:r>
              <a:rPr lang="zh-CN" altLang="en-US" sz="2800" dirty="0">
                <a:latin typeface="+mn-lt"/>
                <a:ea typeface="+mn-ea"/>
                <a:cs typeface="+mn-ea"/>
                <a:sym typeface="+mn-lt"/>
              </a:rPr>
              <a:t>指的是我们从事数据分析所使用的具体工具，如 </a:t>
            </a:r>
            <a:r>
              <a:rPr lang="en-GB" altLang="zh-CN" sz="2800" dirty="0">
                <a:latin typeface="+mn-lt"/>
                <a:ea typeface="+mn-ea"/>
                <a:cs typeface="+mn-ea"/>
                <a:sym typeface="+mn-lt"/>
              </a:rPr>
              <a:t>SQL</a:t>
            </a:r>
            <a:r>
              <a:rPr lang="zh-CN" altLang="en-GB" sz="2800" dirty="0">
                <a:latin typeface="+mn-lt"/>
                <a:ea typeface="+mn-ea"/>
                <a:cs typeface="+mn-ea"/>
                <a:sym typeface="+mn-lt"/>
              </a:rPr>
              <a:t>、</a:t>
            </a:r>
            <a:r>
              <a:rPr lang="en-GB" altLang="zh-CN" sz="2800" dirty="0">
                <a:latin typeface="+mn-lt"/>
                <a:ea typeface="+mn-ea"/>
                <a:cs typeface="+mn-ea"/>
                <a:sym typeface="+mn-lt"/>
              </a:rPr>
              <a:t>Excel</a:t>
            </a:r>
            <a:r>
              <a:rPr lang="zh-CN" altLang="en-GB" sz="2800" dirty="0">
                <a:latin typeface="+mn-lt"/>
                <a:ea typeface="+mn-ea"/>
                <a:cs typeface="+mn-ea"/>
                <a:sym typeface="+mn-lt"/>
              </a:rPr>
              <a:t>、</a:t>
            </a:r>
            <a:r>
              <a:rPr lang="en-GB" altLang="zh-CN" sz="2800" dirty="0">
                <a:latin typeface="+mn-lt"/>
                <a:ea typeface="+mn-ea"/>
                <a:cs typeface="+mn-ea"/>
                <a:sym typeface="+mn-lt"/>
              </a:rPr>
              <a:t>Python</a:t>
            </a:r>
            <a:r>
              <a:rPr lang="zh-CN" altLang="en-GB" sz="2800" dirty="0">
                <a:latin typeface="+mn-lt"/>
                <a:ea typeface="+mn-ea"/>
                <a:cs typeface="+mn-ea"/>
                <a:sym typeface="+mn-lt"/>
              </a:rPr>
              <a:t>、</a:t>
            </a:r>
            <a:r>
              <a:rPr lang="en-GB" altLang="zh-CN" sz="2800" dirty="0">
                <a:latin typeface="+mn-lt"/>
                <a:ea typeface="+mn-ea"/>
                <a:cs typeface="+mn-ea"/>
                <a:sym typeface="+mn-lt"/>
              </a:rPr>
              <a:t>R</a:t>
            </a:r>
            <a:r>
              <a:rPr lang="zh-CN" altLang="en-GB" sz="2800" dirty="0">
                <a:latin typeface="+mn-lt"/>
                <a:ea typeface="+mn-ea"/>
                <a:cs typeface="+mn-ea"/>
                <a:sym typeface="+mn-lt"/>
              </a:rPr>
              <a:t>、</a:t>
            </a:r>
            <a:r>
              <a:rPr lang="en-GB" altLang="zh-CN" sz="2800" dirty="0">
                <a:latin typeface="+mn-lt"/>
                <a:ea typeface="+mn-ea"/>
                <a:cs typeface="+mn-ea"/>
                <a:sym typeface="+mn-lt"/>
              </a:rPr>
              <a:t>SAS</a:t>
            </a:r>
            <a:r>
              <a:rPr lang="zh-CN" altLang="en-GB" sz="2800" dirty="0">
                <a:latin typeface="+mn-lt"/>
                <a:ea typeface="+mn-ea"/>
                <a:cs typeface="+mn-ea"/>
                <a:sym typeface="+mn-lt"/>
              </a:rPr>
              <a:t>、</a:t>
            </a:r>
            <a:r>
              <a:rPr lang="en-GB" altLang="zh-CN" sz="2800" dirty="0">
                <a:latin typeface="+mn-lt"/>
                <a:ea typeface="+mn-ea"/>
                <a:cs typeface="+mn-ea"/>
                <a:sym typeface="+mn-lt"/>
              </a:rPr>
              <a:t>DataEase</a:t>
            </a:r>
            <a:r>
              <a:rPr lang="zh-CN" altLang="en-US" sz="2800" dirty="0">
                <a:latin typeface="+mn-lt"/>
                <a:ea typeface="+mn-ea"/>
                <a:cs typeface="+mn-ea"/>
                <a:sym typeface="+mn-lt"/>
              </a:rPr>
              <a:t>等。</a:t>
            </a:r>
            <a:endParaRPr lang="zh-CN" altLang="en-US" sz="2800" dirty="0">
              <a:latin typeface="+mn-lt"/>
              <a:ea typeface="+mn-ea"/>
              <a:cs typeface="+mn-ea"/>
              <a:sym typeface="+mn-lt"/>
            </a:endParaRPr>
          </a:p>
        </p:txBody>
      </p:sp>
      <p:sp>
        <p:nvSpPr>
          <p:cNvPr id="35" name="文本框 34"/>
          <p:cNvSpPr txBox="1"/>
          <p:nvPr/>
        </p:nvSpPr>
        <p:spPr>
          <a:xfrm>
            <a:off x="16761999" y="9300903"/>
            <a:ext cx="6305266" cy="830997"/>
          </a:xfrm>
          <a:prstGeom prst="rect">
            <a:avLst/>
          </a:prstGeom>
          <a:noFill/>
        </p:spPr>
        <p:txBody>
          <a:bodyPr wrap="square" rtlCol="0">
            <a:spAutoFit/>
          </a:bodyPr>
          <a:lstStyle/>
          <a:p>
            <a:r>
              <a:rPr lang="zh-CN" altLang="en-US" sz="4800" b="1" dirty="0">
                <a:cs typeface="+mn-ea"/>
                <a:sym typeface="+mn-lt"/>
              </a:rPr>
              <a:t>思维</a:t>
            </a:r>
            <a:endParaRPr lang="zh-CN" altLang="en-US" sz="4800" b="1" dirty="0">
              <a:cs typeface="+mn-ea"/>
              <a:sym typeface="+mn-lt"/>
            </a:endParaRPr>
          </a:p>
        </p:txBody>
      </p:sp>
      <p:sp>
        <p:nvSpPr>
          <p:cNvPr id="36" name="标题 1"/>
          <p:cNvSpPr txBox="1"/>
          <p:nvPr/>
        </p:nvSpPr>
        <p:spPr>
          <a:xfrm>
            <a:off x="16761999" y="10404279"/>
            <a:ext cx="6879608" cy="794372"/>
          </a:xfrm>
          <a:prstGeom prst="rect">
            <a:avLst/>
          </a:prstGeom>
        </p:spPr>
        <p:txBody>
          <a:bodyPr vert="horz" lIns="182880" tIns="91440" rIns="182880" bIns="9144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defRPr/>
            </a:pPr>
            <a:r>
              <a:rPr lang="zh-CN" altLang="en-US" sz="2800" dirty="0">
                <a:latin typeface="+mn-lt"/>
                <a:ea typeface="+mn-ea"/>
                <a:cs typeface="+mn-ea"/>
                <a:sym typeface="+mn-lt"/>
              </a:rPr>
              <a:t>就是把现实问题拆解为数据问题的能力。</a:t>
            </a:r>
            <a:endParaRPr lang="zh-CN" altLang="en-US" sz="2800" dirty="0">
              <a:latin typeface="+mn-lt"/>
              <a:ea typeface="+mn-ea"/>
              <a:cs typeface="+mn-ea"/>
              <a:sym typeface="+mn-lt"/>
            </a:endParaRPr>
          </a:p>
        </p:txBody>
      </p:sp>
      <p:sp>
        <p:nvSpPr>
          <p:cNvPr id="37" name="文本框 36"/>
          <p:cNvSpPr txBox="1"/>
          <p:nvPr/>
        </p:nvSpPr>
        <p:spPr>
          <a:xfrm>
            <a:off x="1029243" y="9300903"/>
            <a:ext cx="6305266" cy="830997"/>
          </a:xfrm>
          <a:prstGeom prst="rect">
            <a:avLst/>
          </a:prstGeom>
          <a:noFill/>
        </p:spPr>
        <p:txBody>
          <a:bodyPr wrap="square" rtlCol="0">
            <a:spAutoFit/>
          </a:bodyPr>
          <a:lstStyle/>
          <a:p>
            <a:pPr algn="r"/>
            <a:r>
              <a:rPr lang="zh-CN" altLang="en-US" sz="4800" b="1" dirty="0">
                <a:cs typeface="+mn-ea"/>
                <a:sym typeface="+mn-lt"/>
              </a:rPr>
              <a:t>业务</a:t>
            </a:r>
            <a:endParaRPr lang="zh-CN" altLang="en-US" sz="4800" b="1" dirty="0">
              <a:cs typeface="+mn-ea"/>
              <a:sym typeface="+mn-lt"/>
            </a:endParaRPr>
          </a:p>
        </p:txBody>
      </p:sp>
      <p:sp>
        <p:nvSpPr>
          <p:cNvPr id="38" name="标题 1"/>
          <p:cNvSpPr txBox="1"/>
          <p:nvPr/>
        </p:nvSpPr>
        <p:spPr>
          <a:xfrm>
            <a:off x="714994" y="10165661"/>
            <a:ext cx="6879608" cy="1379190"/>
          </a:xfrm>
          <a:prstGeom prst="rect">
            <a:avLst/>
          </a:prstGeom>
        </p:spPr>
        <p:txBody>
          <a:bodyPr vert="horz" lIns="182880" tIns="91440" rIns="182880" bIns="9144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defRPr/>
            </a:pPr>
            <a:r>
              <a:rPr lang="zh-CN" altLang="en-US" sz="2800" dirty="0">
                <a:latin typeface="+mn-lt"/>
                <a:ea typeface="+mn-ea"/>
                <a:cs typeface="+mn-ea"/>
                <a:sym typeface="+mn-lt"/>
              </a:rPr>
              <a:t>指的是数据分析落地的具体场景，输入和输出以及要解决的具体问题。</a:t>
            </a:r>
            <a:endParaRPr lang="zh-CN" altLang="en-US" sz="2800" dirty="0">
              <a:latin typeface="+mn-lt"/>
              <a:ea typeface="+mn-ea"/>
              <a:cs typeface="+mn-ea"/>
              <a:sym typeface="+mn-lt"/>
            </a:endParaRPr>
          </a:p>
        </p:txBody>
      </p:sp>
      <p:sp>
        <p:nvSpPr>
          <p:cNvPr id="39" name="文本框 38"/>
          <p:cNvSpPr txBox="1"/>
          <p:nvPr/>
        </p:nvSpPr>
        <p:spPr>
          <a:xfrm>
            <a:off x="1029243" y="3207387"/>
            <a:ext cx="6305266" cy="830997"/>
          </a:xfrm>
          <a:prstGeom prst="rect">
            <a:avLst/>
          </a:prstGeom>
          <a:noFill/>
        </p:spPr>
        <p:txBody>
          <a:bodyPr wrap="square" rtlCol="0">
            <a:spAutoFit/>
          </a:bodyPr>
          <a:lstStyle/>
          <a:p>
            <a:pPr algn="r"/>
            <a:r>
              <a:rPr lang="zh-CN" altLang="en-US" sz="4800" b="1" dirty="0">
                <a:cs typeface="+mn-ea"/>
                <a:sym typeface="+mn-lt"/>
              </a:rPr>
              <a:t>理论</a:t>
            </a:r>
            <a:endParaRPr lang="zh-CN" altLang="en-US" sz="4800" b="1" dirty="0">
              <a:cs typeface="+mn-ea"/>
              <a:sym typeface="+mn-lt"/>
            </a:endParaRPr>
          </a:p>
        </p:txBody>
      </p:sp>
      <p:sp>
        <p:nvSpPr>
          <p:cNvPr id="40" name="标题 1"/>
          <p:cNvSpPr txBox="1"/>
          <p:nvPr/>
        </p:nvSpPr>
        <p:spPr>
          <a:xfrm>
            <a:off x="476193" y="3856257"/>
            <a:ext cx="6879608" cy="2295134"/>
          </a:xfrm>
          <a:prstGeom prst="rect">
            <a:avLst/>
          </a:prstGeom>
        </p:spPr>
        <p:txBody>
          <a:bodyPr vert="horz" lIns="182880" tIns="91440" rIns="182880" bIns="9144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50000"/>
              </a:lnSpc>
              <a:defRPr/>
            </a:pPr>
            <a:r>
              <a:rPr lang="zh-CN" altLang="en-US" sz="2800" dirty="0">
                <a:latin typeface="+mn-lt"/>
                <a:ea typeface="+mn-ea"/>
                <a:cs typeface="+mn-ea"/>
                <a:sym typeface="+mn-lt"/>
              </a:rPr>
              <a:t>指的是我们从事数据分析时所依赖的理论基础，如概率论、统计学、机器学习及相关的建模和分析框架；</a:t>
            </a:r>
            <a:endParaRPr lang="zh-CN" altLang="en-US" sz="2800" dirty="0">
              <a:latin typeface="+mn-lt"/>
              <a:ea typeface="+mn-ea"/>
              <a:cs typeface="+mn-ea"/>
              <a:sym typeface="+mn-lt"/>
            </a:endParaRPr>
          </a:p>
        </p:txBody>
      </p:sp>
      <p:sp>
        <p:nvSpPr>
          <p:cNvPr id="41" name="文本框 40"/>
          <p:cNvSpPr txBox="1"/>
          <p:nvPr/>
        </p:nvSpPr>
        <p:spPr>
          <a:xfrm>
            <a:off x="8101540" y="3968904"/>
            <a:ext cx="2342048" cy="954107"/>
          </a:xfrm>
          <a:prstGeom prst="rect">
            <a:avLst/>
          </a:prstGeom>
          <a:noFill/>
        </p:spPr>
        <p:txBody>
          <a:bodyPr wrap="square" rtlCol="0">
            <a:spAutoFit/>
          </a:bodyPr>
          <a:lstStyle/>
          <a:p>
            <a:pPr algn="l"/>
            <a:r>
              <a:rPr lang="en-US" altLang="zh-CN" sz="5600" dirty="0">
                <a:solidFill>
                  <a:srgbClr val="077BE2"/>
                </a:solidFill>
                <a:cs typeface="+mn-ea"/>
                <a:sym typeface="+mn-lt"/>
              </a:rPr>
              <a:t>100%</a:t>
            </a:r>
            <a:endParaRPr lang="zh-CN" altLang="en-US" sz="5600" dirty="0">
              <a:solidFill>
                <a:srgbClr val="077BE2"/>
              </a:solidFill>
              <a:cs typeface="+mn-ea"/>
              <a:sym typeface="+mn-lt"/>
            </a:endParaRPr>
          </a:p>
        </p:txBody>
      </p:sp>
      <p:sp>
        <p:nvSpPr>
          <p:cNvPr id="42" name="文本框 41"/>
          <p:cNvSpPr txBox="1"/>
          <p:nvPr/>
        </p:nvSpPr>
        <p:spPr>
          <a:xfrm>
            <a:off x="14317401" y="3968904"/>
            <a:ext cx="2267726" cy="954107"/>
          </a:xfrm>
          <a:prstGeom prst="rect">
            <a:avLst/>
          </a:prstGeom>
          <a:noFill/>
          <a:ln>
            <a:noFill/>
          </a:ln>
        </p:spPr>
        <p:txBody>
          <a:bodyPr wrap="square" rtlCol="0">
            <a:spAutoFit/>
          </a:bodyPr>
          <a:lstStyle/>
          <a:p>
            <a:pPr algn="l"/>
            <a:r>
              <a:rPr lang="en-US" altLang="zh-CN" sz="5600" dirty="0">
                <a:solidFill>
                  <a:srgbClr val="077BE2"/>
                </a:solidFill>
                <a:cs typeface="+mn-ea"/>
                <a:sym typeface="+mn-lt"/>
              </a:rPr>
              <a:t>100%</a:t>
            </a:r>
            <a:endParaRPr lang="zh-CN" altLang="en-US" sz="5600" dirty="0">
              <a:solidFill>
                <a:srgbClr val="077BE2"/>
              </a:solidFill>
              <a:cs typeface="+mn-ea"/>
              <a:sym typeface="+mn-lt"/>
            </a:endParaRPr>
          </a:p>
        </p:txBody>
      </p:sp>
      <p:sp>
        <p:nvSpPr>
          <p:cNvPr id="43" name="文本框 42"/>
          <p:cNvSpPr txBox="1"/>
          <p:nvPr/>
        </p:nvSpPr>
        <p:spPr>
          <a:xfrm>
            <a:off x="14317402" y="10030688"/>
            <a:ext cx="2295904" cy="954107"/>
          </a:xfrm>
          <a:prstGeom prst="rect">
            <a:avLst/>
          </a:prstGeom>
          <a:noFill/>
        </p:spPr>
        <p:txBody>
          <a:bodyPr wrap="square" rtlCol="0">
            <a:spAutoFit/>
          </a:bodyPr>
          <a:lstStyle/>
          <a:p>
            <a:pPr algn="l"/>
            <a:r>
              <a:rPr lang="en-US" altLang="zh-CN" sz="5600" dirty="0">
                <a:solidFill>
                  <a:srgbClr val="077BE2"/>
                </a:solidFill>
                <a:cs typeface="+mn-ea"/>
                <a:sym typeface="+mn-lt"/>
              </a:rPr>
              <a:t>100%</a:t>
            </a:r>
            <a:endParaRPr lang="zh-CN" altLang="en-US" sz="5600" dirty="0">
              <a:solidFill>
                <a:srgbClr val="077BE2"/>
              </a:solidFill>
              <a:cs typeface="+mn-ea"/>
              <a:sym typeface="+mn-lt"/>
            </a:endParaRPr>
          </a:p>
        </p:txBody>
      </p:sp>
      <p:sp>
        <p:nvSpPr>
          <p:cNvPr id="44" name="文本框 43"/>
          <p:cNvSpPr txBox="1"/>
          <p:nvPr/>
        </p:nvSpPr>
        <p:spPr>
          <a:xfrm>
            <a:off x="8001223" y="10086322"/>
            <a:ext cx="2389226" cy="954107"/>
          </a:xfrm>
          <a:prstGeom prst="rect">
            <a:avLst/>
          </a:prstGeom>
          <a:noFill/>
        </p:spPr>
        <p:txBody>
          <a:bodyPr wrap="square" rtlCol="0">
            <a:spAutoFit/>
          </a:bodyPr>
          <a:lstStyle/>
          <a:p>
            <a:pPr algn="l"/>
            <a:r>
              <a:rPr lang="en-US" altLang="zh-CN" sz="5600" dirty="0">
                <a:solidFill>
                  <a:srgbClr val="077BE2"/>
                </a:solidFill>
                <a:cs typeface="+mn-ea"/>
                <a:sym typeface="+mn-lt"/>
              </a:rPr>
              <a:t>100%</a:t>
            </a:r>
            <a:endParaRPr lang="zh-CN" altLang="en-US" sz="5600" dirty="0">
              <a:solidFill>
                <a:srgbClr val="077BE2"/>
              </a:solidFill>
              <a:cs typeface="+mn-ea"/>
              <a:sym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500"/>
                                        <p:tgtEl>
                                          <p:spTgt spid="10"/>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childTnLst>
                          </p:cTn>
                        </p:par>
                        <p:par>
                          <p:cTn id="20" fill="hold">
                            <p:stCondLst>
                              <p:cond delay="2500"/>
                            </p:stCondLst>
                            <p:childTnLst>
                              <p:par>
                                <p:cTn id="21" presetID="18" presetClass="entr" presetSubtype="9"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trips(upLeft)">
                                      <p:cBhvr>
                                        <p:cTn id="23" dur="500"/>
                                        <p:tgtEl>
                                          <p:spTgt spid="15"/>
                                        </p:tgtEl>
                                      </p:cBhvr>
                                    </p:animEffect>
                                  </p:childTnLst>
                                </p:cTn>
                              </p:par>
                            </p:childTnLst>
                          </p:cTn>
                        </p:par>
                        <p:par>
                          <p:cTn id="24" fill="hold">
                            <p:stCondLst>
                              <p:cond delay="3000"/>
                            </p:stCondLst>
                            <p:childTnLst>
                              <p:par>
                                <p:cTn id="25" presetID="53" presetClass="entr" presetSubtype="16"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par>
                          <p:cTn id="34" fill="hold">
                            <p:stCondLst>
                              <p:cond delay="4000"/>
                            </p:stCondLst>
                            <p:childTnLst>
                              <p:par>
                                <p:cTn id="35" presetID="2" presetClass="entr" presetSubtype="8"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0-#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childTnLst>
                          </p:cTn>
                        </p:par>
                        <p:par>
                          <p:cTn id="39" fill="hold">
                            <p:stCondLst>
                              <p:cond delay="4500"/>
                            </p:stCondLst>
                            <p:childTnLst>
                              <p:par>
                                <p:cTn id="40" presetID="2" presetClass="entr" presetSubtype="8"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0-#ppt_w/2"/>
                                          </p:val>
                                        </p:tav>
                                        <p:tav tm="100000">
                                          <p:val>
                                            <p:strVal val="#ppt_x"/>
                                          </p:val>
                                        </p:tav>
                                      </p:tavLst>
                                    </p:anim>
                                    <p:anim calcmode="lin" valueType="num">
                                      <p:cBhvr additive="base">
                                        <p:cTn id="43" dur="500" fill="hold"/>
                                        <p:tgtEl>
                                          <p:spTgt spid="40"/>
                                        </p:tgtEl>
                                        <p:attrNameLst>
                                          <p:attrName>ppt_y</p:attrName>
                                        </p:attrNameLst>
                                      </p:cBhvr>
                                      <p:tavLst>
                                        <p:tav tm="0">
                                          <p:val>
                                            <p:strVal val="#ppt_y"/>
                                          </p:val>
                                        </p:tav>
                                        <p:tav tm="100000">
                                          <p:val>
                                            <p:strVal val="#ppt_y"/>
                                          </p:val>
                                        </p:tav>
                                      </p:tavLst>
                                    </p:anim>
                                  </p:childTnLst>
                                </p:cTn>
                              </p:par>
                            </p:childTnLst>
                          </p:cTn>
                        </p:par>
                        <p:par>
                          <p:cTn id="44" fill="hold">
                            <p:stCondLst>
                              <p:cond delay="5000"/>
                            </p:stCondLst>
                            <p:childTnLst>
                              <p:par>
                                <p:cTn id="45" presetID="18" presetClass="entr" presetSubtype="3"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strips(upRight)">
                                      <p:cBhvr>
                                        <p:cTn id="47" dur="500"/>
                                        <p:tgtEl>
                                          <p:spTgt spid="16"/>
                                        </p:tgtEl>
                                      </p:cBhvr>
                                    </p:animEffect>
                                  </p:childTnLst>
                                </p:cTn>
                              </p:par>
                            </p:childTnLst>
                          </p:cTn>
                        </p:par>
                        <p:par>
                          <p:cTn id="48" fill="hold">
                            <p:stCondLst>
                              <p:cond delay="5500"/>
                            </p:stCondLst>
                            <p:childTnLst>
                              <p:par>
                                <p:cTn id="49" presetID="53" presetClass="entr" presetSubtype="16"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par>
                          <p:cTn id="57" fill="hold">
                            <p:stCondLst>
                              <p:cond delay="6000"/>
                            </p:stCondLst>
                            <p:childTnLst>
                              <p:par>
                                <p:cTn id="58" presetID="2" presetClass="entr" presetSubtype="8" fill="hold" grpId="0" nodeType="after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0-#ppt_w/2"/>
                                          </p:val>
                                        </p:tav>
                                        <p:tav tm="100000">
                                          <p:val>
                                            <p:strVal val="#ppt_x"/>
                                          </p:val>
                                        </p:tav>
                                      </p:tavLst>
                                    </p:anim>
                                    <p:anim calcmode="lin" valueType="num">
                                      <p:cBhvr additive="base">
                                        <p:cTn id="61" dur="500" fill="hold"/>
                                        <p:tgtEl>
                                          <p:spTgt spid="33"/>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0-#ppt_w/2"/>
                                          </p:val>
                                        </p:tav>
                                        <p:tav tm="100000">
                                          <p:val>
                                            <p:strVal val="#ppt_x"/>
                                          </p:val>
                                        </p:tav>
                                      </p:tavLst>
                                    </p:anim>
                                    <p:anim calcmode="lin" valueType="num">
                                      <p:cBhvr additive="base">
                                        <p:cTn id="66" dur="500" fill="hold"/>
                                        <p:tgtEl>
                                          <p:spTgt spid="34"/>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18" presetClass="entr" presetSubtype="1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strips(downLeft)">
                                      <p:cBhvr>
                                        <p:cTn id="70" dur="500"/>
                                        <p:tgtEl>
                                          <p:spTgt spid="17"/>
                                        </p:tgtEl>
                                      </p:cBhvr>
                                    </p:animEffect>
                                  </p:childTnLst>
                                </p:cTn>
                              </p:par>
                            </p:childTnLst>
                          </p:cTn>
                        </p:par>
                        <p:par>
                          <p:cTn id="71" fill="hold">
                            <p:stCondLst>
                              <p:cond delay="7500"/>
                            </p:stCondLst>
                            <p:childTnLst>
                              <p:par>
                                <p:cTn id="72" presetID="53" presetClass="entr" presetSubtype="16" fill="hold" nodeType="after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p:cTn id="74" dur="500" fill="hold"/>
                                        <p:tgtEl>
                                          <p:spTgt spid="25"/>
                                        </p:tgtEl>
                                        <p:attrNameLst>
                                          <p:attrName>ppt_w</p:attrName>
                                        </p:attrNameLst>
                                      </p:cBhvr>
                                      <p:tavLst>
                                        <p:tav tm="0">
                                          <p:val>
                                            <p:fltVal val="0"/>
                                          </p:val>
                                        </p:tav>
                                        <p:tav tm="100000">
                                          <p:val>
                                            <p:strVal val="#ppt_w"/>
                                          </p:val>
                                        </p:tav>
                                      </p:tavLst>
                                    </p:anim>
                                    <p:anim calcmode="lin" valueType="num">
                                      <p:cBhvr>
                                        <p:cTn id="75" dur="500" fill="hold"/>
                                        <p:tgtEl>
                                          <p:spTgt spid="25"/>
                                        </p:tgtEl>
                                        <p:attrNameLst>
                                          <p:attrName>ppt_h</p:attrName>
                                        </p:attrNameLst>
                                      </p:cBhvr>
                                      <p:tavLst>
                                        <p:tav tm="0">
                                          <p:val>
                                            <p:fltVal val="0"/>
                                          </p:val>
                                        </p:tav>
                                        <p:tav tm="100000">
                                          <p:val>
                                            <p:strVal val="#ppt_h"/>
                                          </p:val>
                                        </p:tav>
                                      </p:tavLst>
                                    </p:anim>
                                    <p:animEffect transition="in" filter="fade">
                                      <p:cBhvr>
                                        <p:cTn id="76" dur="500"/>
                                        <p:tgtEl>
                                          <p:spTgt spid="2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childTnLst>
                          </p:cTn>
                        </p:par>
                        <p:par>
                          <p:cTn id="80" fill="hold">
                            <p:stCondLst>
                              <p:cond delay="8000"/>
                            </p:stCondLst>
                            <p:childTnLst>
                              <p:par>
                                <p:cTn id="81" presetID="2" presetClass="entr" presetSubtype="8"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0-#ppt_w/2"/>
                                          </p:val>
                                        </p:tav>
                                        <p:tav tm="100000">
                                          <p:val>
                                            <p:strVal val="#ppt_x"/>
                                          </p:val>
                                        </p:tav>
                                      </p:tavLst>
                                    </p:anim>
                                    <p:anim calcmode="lin" valueType="num">
                                      <p:cBhvr additive="base">
                                        <p:cTn id="84" dur="500" fill="hold"/>
                                        <p:tgtEl>
                                          <p:spTgt spid="37"/>
                                        </p:tgtEl>
                                        <p:attrNameLst>
                                          <p:attrName>ppt_y</p:attrName>
                                        </p:attrNameLst>
                                      </p:cBhvr>
                                      <p:tavLst>
                                        <p:tav tm="0">
                                          <p:val>
                                            <p:strVal val="#ppt_y"/>
                                          </p:val>
                                        </p:tav>
                                        <p:tav tm="100000">
                                          <p:val>
                                            <p:strVal val="#ppt_y"/>
                                          </p:val>
                                        </p:tav>
                                      </p:tavLst>
                                    </p:anim>
                                  </p:childTnLst>
                                </p:cTn>
                              </p:par>
                            </p:childTnLst>
                          </p:cTn>
                        </p:par>
                        <p:par>
                          <p:cTn id="85" fill="hold">
                            <p:stCondLst>
                              <p:cond delay="8500"/>
                            </p:stCondLst>
                            <p:childTnLst>
                              <p:par>
                                <p:cTn id="86" presetID="2" presetClass="entr" presetSubtype="8" fill="hold" grpId="0" nodeType="after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additive="base">
                                        <p:cTn id="88" dur="500" fill="hold"/>
                                        <p:tgtEl>
                                          <p:spTgt spid="38"/>
                                        </p:tgtEl>
                                        <p:attrNameLst>
                                          <p:attrName>ppt_x</p:attrName>
                                        </p:attrNameLst>
                                      </p:cBhvr>
                                      <p:tavLst>
                                        <p:tav tm="0">
                                          <p:val>
                                            <p:strVal val="0-#ppt_w/2"/>
                                          </p:val>
                                        </p:tav>
                                        <p:tav tm="100000">
                                          <p:val>
                                            <p:strVal val="#ppt_x"/>
                                          </p:val>
                                        </p:tav>
                                      </p:tavLst>
                                    </p:anim>
                                    <p:anim calcmode="lin" valueType="num">
                                      <p:cBhvr additive="base">
                                        <p:cTn id="89" dur="500" fill="hold"/>
                                        <p:tgtEl>
                                          <p:spTgt spid="38"/>
                                        </p:tgtEl>
                                        <p:attrNameLst>
                                          <p:attrName>ppt_y</p:attrName>
                                        </p:attrNameLst>
                                      </p:cBhvr>
                                      <p:tavLst>
                                        <p:tav tm="0">
                                          <p:val>
                                            <p:strVal val="#ppt_y"/>
                                          </p:val>
                                        </p:tav>
                                        <p:tav tm="100000">
                                          <p:val>
                                            <p:strVal val="#ppt_y"/>
                                          </p:val>
                                        </p:tav>
                                      </p:tavLst>
                                    </p:anim>
                                  </p:childTnLst>
                                </p:cTn>
                              </p:par>
                            </p:childTnLst>
                          </p:cTn>
                        </p:par>
                        <p:par>
                          <p:cTn id="90" fill="hold">
                            <p:stCondLst>
                              <p:cond delay="9000"/>
                            </p:stCondLst>
                            <p:childTnLst>
                              <p:par>
                                <p:cTn id="91" presetID="18" presetClass="entr" presetSubtype="6"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strips(downRight)">
                                      <p:cBhvr>
                                        <p:cTn id="93" dur="500"/>
                                        <p:tgtEl>
                                          <p:spTgt spid="18"/>
                                        </p:tgtEl>
                                      </p:cBhvr>
                                    </p:animEffect>
                                  </p:childTnLst>
                                </p:cTn>
                              </p:par>
                            </p:childTnLst>
                          </p:cTn>
                        </p:par>
                        <p:par>
                          <p:cTn id="94" fill="hold">
                            <p:stCondLst>
                              <p:cond delay="9500"/>
                            </p:stCondLst>
                            <p:childTnLst>
                              <p:par>
                                <p:cTn id="95" presetID="53" presetClass="entr" presetSubtype="16"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p:cTn id="97" dur="500" fill="hold"/>
                                        <p:tgtEl>
                                          <p:spTgt spid="28"/>
                                        </p:tgtEl>
                                        <p:attrNameLst>
                                          <p:attrName>ppt_w</p:attrName>
                                        </p:attrNameLst>
                                      </p:cBhvr>
                                      <p:tavLst>
                                        <p:tav tm="0">
                                          <p:val>
                                            <p:fltVal val="0"/>
                                          </p:val>
                                        </p:tav>
                                        <p:tav tm="100000">
                                          <p:val>
                                            <p:strVal val="#ppt_w"/>
                                          </p:val>
                                        </p:tav>
                                      </p:tavLst>
                                    </p:anim>
                                    <p:anim calcmode="lin" valueType="num">
                                      <p:cBhvr>
                                        <p:cTn id="98" dur="500" fill="hold"/>
                                        <p:tgtEl>
                                          <p:spTgt spid="28"/>
                                        </p:tgtEl>
                                        <p:attrNameLst>
                                          <p:attrName>ppt_h</p:attrName>
                                        </p:attrNameLst>
                                      </p:cBhvr>
                                      <p:tavLst>
                                        <p:tav tm="0">
                                          <p:val>
                                            <p:fltVal val="0"/>
                                          </p:val>
                                        </p:tav>
                                        <p:tav tm="100000">
                                          <p:val>
                                            <p:strVal val="#ppt_h"/>
                                          </p:val>
                                        </p:tav>
                                      </p:tavLst>
                                    </p:anim>
                                    <p:animEffect transition="in" filter="fade">
                                      <p:cBhvr>
                                        <p:cTn id="99" dur="500"/>
                                        <p:tgtEl>
                                          <p:spTgt spid="2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childTnLst>
                          </p:cTn>
                        </p:par>
                        <p:par>
                          <p:cTn id="103" fill="hold">
                            <p:stCondLst>
                              <p:cond delay="10000"/>
                            </p:stCondLst>
                            <p:childTnLst>
                              <p:par>
                                <p:cTn id="104" presetID="2" presetClass="entr" presetSubtype="8" fill="hold" grpId="0" nodeType="afterEffect">
                                  <p:stCondLst>
                                    <p:cond delay="0"/>
                                  </p:stCondLst>
                                  <p:childTnLst>
                                    <p:set>
                                      <p:cBhvr>
                                        <p:cTn id="105" dur="1" fill="hold">
                                          <p:stCondLst>
                                            <p:cond delay="0"/>
                                          </p:stCondLst>
                                        </p:cTn>
                                        <p:tgtEl>
                                          <p:spTgt spid="35"/>
                                        </p:tgtEl>
                                        <p:attrNameLst>
                                          <p:attrName>style.visibility</p:attrName>
                                        </p:attrNameLst>
                                      </p:cBhvr>
                                      <p:to>
                                        <p:strVal val="visible"/>
                                      </p:to>
                                    </p:set>
                                    <p:anim calcmode="lin" valueType="num">
                                      <p:cBhvr additive="base">
                                        <p:cTn id="106" dur="500" fill="hold"/>
                                        <p:tgtEl>
                                          <p:spTgt spid="35"/>
                                        </p:tgtEl>
                                        <p:attrNameLst>
                                          <p:attrName>ppt_x</p:attrName>
                                        </p:attrNameLst>
                                      </p:cBhvr>
                                      <p:tavLst>
                                        <p:tav tm="0">
                                          <p:val>
                                            <p:strVal val="0-#ppt_w/2"/>
                                          </p:val>
                                        </p:tav>
                                        <p:tav tm="100000">
                                          <p:val>
                                            <p:strVal val="#ppt_x"/>
                                          </p:val>
                                        </p:tav>
                                      </p:tavLst>
                                    </p:anim>
                                    <p:anim calcmode="lin" valueType="num">
                                      <p:cBhvr additive="base">
                                        <p:cTn id="107" dur="500" fill="hold"/>
                                        <p:tgtEl>
                                          <p:spTgt spid="35"/>
                                        </p:tgtEl>
                                        <p:attrNameLst>
                                          <p:attrName>ppt_y</p:attrName>
                                        </p:attrNameLst>
                                      </p:cBhvr>
                                      <p:tavLst>
                                        <p:tav tm="0">
                                          <p:val>
                                            <p:strVal val="#ppt_y"/>
                                          </p:val>
                                        </p:tav>
                                        <p:tav tm="100000">
                                          <p:val>
                                            <p:strVal val="#ppt_y"/>
                                          </p:val>
                                        </p:tav>
                                      </p:tavLst>
                                    </p:anim>
                                  </p:childTnLst>
                                </p:cTn>
                              </p:par>
                            </p:childTnLst>
                          </p:cTn>
                        </p:par>
                        <p:par>
                          <p:cTn id="108" fill="hold">
                            <p:stCondLst>
                              <p:cond delay="10500"/>
                            </p:stCondLst>
                            <p:childTnLst>
                              <p:par>
                                <p:cTn id="109" presetID="2" presetClass="entr" presetSubtype="8" fill="hold" grpId="0" nodeType="afterEffect">
                                  <p:stCondLst>
                                    <p:cond delay="0"/>
                                  </p:stCondLst>
                                  <p:childTnLst>
                                    <p:set>
                                      <p:cBhvr>
                                        <p:cTn id="110" dur="1" fill="hold">
                                          <p:stCondLst>
                                            <p:cond delay="0"/>
                                          </p:stCondLst>
                                        </p:cTn>
                                        <p:tgtEl>
                                          <p:spTgt spid="36"/>
                                        </p:tgtEl>
                                        <p:attrNameLst>
                                          <p:attrName>style.visibility</p:attrName>
                                        </p:attrNameLst>
                                      </p:cBhvr>
                                      <p:to>
                                        <p:strVal val="visible"/>
                                      </p:to>
                                    </p:set>
                                    <p:anim calcmode="lin" valueType="num">
                                      <p:cBhvr additive="base">
                                        <p:cTn id="111" dur="500" fill="hold"/>
                                        <p:tgtEl>
                                          <p:spTgt spid="36"/>
                                        </p:tgtEl>
                                        <p:attrNameLst>
                                          <p:attrName>ppt_x</p:attrName>
                                        </p:attrNameLst>
                                      </p:cBhvr>
                                      <p:tavLst>
                                        <p:tav tm="0">
                                          <p:val>
                                            <p:strVal val="0-#ppt_w/2"/>
                                          </p:val>
                                        </p:tav>
                                        <p:tav tm="100000">
                                          <p:val>
                                            <p:strVal val="#ppt_x"/>
                                          </p:val>
                                        </p:tav>
                                      </p:tavLst>
                                    </p:anim>
                                    <p:anim calcmode="lin" valueType="num">
                                      <p:cBhvr additive="base">
                                        <p:cTn id="112"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31" grpId="0"/>
      <p:bldP spid="32" grpId="0" animBg="1"/>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数据可视化的岗位晋升模型</a:t>
            </a:r>
            <a:endParaRPr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3"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4" name="图片 3"/>
          <p:cNvPicPr>
            <a:picLocks noChangeAspect="1"/>
          </p:cNvPicPr>
          <p:nvPr/>
        </p:nvPicPr>
        <p:blipFill>
          <a:blip r:embed="rId2">
            <a:biLevel thresh="75000"/>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4658110" y="3467195"/>
            <a:ext cx="7983711" cy="8515220"/>
          </a:xfrm>
          <a:prstGeom prst="rect">
            <a:avLst/>
          </a:prstGeom>
        </p:spPr>
      </p:pic>
      <p:sp>
        <p:nvSpPr>
          <p:cNvPr id="6" name="数据分析与可视化结果嵌入"/>
          <p:cNvSpPr txBox="1"/>
          <p:nvPr/>
        </p:nvSpPr>
        <p:spPr>
          <a:xfrm>
            <a:off x="645536" y="3467195"/>
            <a:ext cx="13486101" cy="8515219"/>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数据分析师</a:t>
            </a:r>
            <a:r>
              <a:rPr lang="zh-CN" altLang="en-US"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：数据分析师专门从事行业数据搜集、整理、分析、评估和预测的专业工作人员，其主要专注于从过去和现在的数据层面理解数据，最大程度体现数据商业意义。</a:t>
            </a:r>
            <a:endParaRPr lang="en-US" altLang="zh-CN"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数据工程师</a:t>
            </a:r>
            <a:r>
              <a:rPr lang="zh-CN" altLang="en-US"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：主要从事数据的采集、分析、整理、维护等相关技术工作，偏重于清洗数据，方便数据分析师和数据科学家使用，在数据中找出能去到解决业务问题的关键点。</a:t>
            </a:r>
            <a:endParaRPr lang="zh-CN" altLang="en-US"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大数据可视化工程师</a:t>
            </a:r>
            <a:r>
              <a:rPr lang="zh-CN" altLang="en-US"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：通过图形、图像处理、计算机视觉表达以及用户界面，对数据加以可视化解释，所含钙的技术方法特别广泛，对工程师能力要求比较高。</a:t>
            </a:r>
            <a:endParaRPr lang="en-US" altLang="zh-CN"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marL="457200" indent="-457200">
              <a:lnSpc>
                <a:spcPts val="4740"/>
              </a:lnSpc>
              <a:buFont typeface="Arial" panose="020B0604020202090204" pitchFamily="34" charset="0"/>
              <a:buChar char="•"/>
            </a:pPr>
            <a:r>
              <a:rPr lang="zh-CN" altLang="en-US" sz="3200" b="1" dirty="0">
                <a:solidFill>
                  <a:schemeClr val="bg2">
                    <a:lumMod val="25000"/>
                  </a:schemeClr>
                </a:solidFill>
                <a:ea typeface="Alibaba PuHuiTi 3.0 55 Regular" panose="00020600040101010101" pitchFamily="18" charset="-122"/>
              </a:rPr>
              <a:t>数据产品经理</a:t>
            </a:r>
            <a:r>
              <a:rPr lang="zh-CN" altLang="en-US"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：通过使用数据产品（发挥数据价值辅助用户做出更优决策的一种产品形式）满足数据使用要求。需要负责数据产品的需求管理、设计规划、开发测试、优化更新等全生命周期。</a:t>
            </a:r>
            <a:endParaRPr lang="en-US" altLang="zh-CN"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marL="457200" indent="-457200">
              <a:lnSpc>
                <a:spcPts val="4740"/>
              </a:lnSpc>
              <a:buFont typeface="Arial" panose="020B0604020202090204" pitchFamily="34" charset="0"/>
              <a:buChar char="•"/>
            </a:pPr>
            <a:r>
              <a:rPr lang="zh-CN" altLang="en-US" sz="3200" b="1" dirty="0">
                <a:solidFill>
                  <a:schemeClr val="bg2">
                    <a:lumMod val="25000"/>
                  </a:schemeClr>
                </a:solidFill>
                <a:ea typeface="Alibaba PuHuiTi 3.0 55 Regular" panose="00020600040101010101" pitchFamily="18" charset="-122"/>
              </a:rPr>
              <a:t>数据挖掘师</a:t>
            </a:r>
            <a:r>
              <a:rPr lang="en-US" altLang="zh-CN" sz="3200" b="1" dirty="0">
                <a:solidFill>
                  <a:schemeClr val="bg2">
                    <a:lumMod val="25000"/>
                  </a:schemeClr>
                </a:solidFill>
                <a:ea typeface="Alibaba PuHuiTi 3.0 55 Regular" panose="00020600040101010101" pitchFamily="18" charset="-122"/>
              </a:rPr>
              <a:t>/</a:t>
            </a:r>
            <a:r>
              <a:rPr lang="zh-CN" altLang="en-US" sz="3200" b="1" dirty="0">
                <a:solidFill>
                  <a:schemeClr val="bg2">
                    <a:lumMod val="25000"/>
                  </a:schemeClr>
                </a:solidFill>
                <a:ea typeface="Alibaba PuHuiTi 3.0 55 Regular" panose="00020600040101010101" pitchFamily="18" charset="-122"/>
              </a:rPr>
              <a:t>算法工程师</a:t>
            </a:r>
            <a:r>
              <a:rPr lang="zh-CN" altLang="en-US"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：算法工程师是指从大量数据中通过算法搜索隐藏于其中重要内容的专业人员，这项工作有助于企业 决策智能化，提高工作效率、降低错误率。</a:t>
            </a:r>
            <a:endParaRPr lang="en-US" altLang="zh-CN"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数据科学家：</a:t>
            </a:r>
            <a:r>
              <a:rPr lang="zh-CN" altLang="en-US"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主要采用科学方法，运用数据对大量信息进行数字化重现，作出对未来更可信的预测，即将企业的数据和技术转化为企业的商业价值。</a:t>
            </a:r>
            <a:endParaRPr lang="en-US" altLang="zh-CN" sz="24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数据可视化的岗位关键字</a:t>
            </a:r>
            <a:endParaRPr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3"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10" name="Picture 6"/>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2406"/>
          <a:stretch>
            <a:fillRect/>
          </a:stretch>
        </p:blipFill>
        <p:spPr bwMode="auto">
          <a:xfrm>
            <a:off x="3754431" y="3268606"/>
            <a:ext cx="9218729" cy="9007394"/>
          </a:xfrm>
          <a:prstGeom prst="rect">
            <a:avLst/>
          </a:prstGeom>
          <a:noFill/>
          <a:extLst>
            <a:ext uri="{909E8E84-426E-40DD-AFC4-6F175D3DCCD1}">
              <a14:hiddenFill xmlns:a14="http://schemas.microsoft.com/office/drawing/2010/main">
                <a:solidFill>
                  <a:srgbClr val="FFFFFF"/>
                </a:solidFill>
              </a14:hiddenFill>
            </a:ext>
          </a:extLst>
        </p:spPr>
      </p:pic>
      <p:sp>
        <p:nvSpPr>
          <p:cNvPr id="12" name="数据分析与可视化结果嵌入"/>
          <p:cNvSpPr txBox="1"/>
          <p:nvPr/>
        </p:nvSpPr>
        <p:spPr>
          <a:xfrm>
            <a:off x="13522037" y="6603017"/>
            <a:ext cx="9439410" cy="1628458"/>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数据分析</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：数据可视化岗位大体主要分为数据分析、数据开发等岗位。</a:t>
            </a:r>
            <a:endPar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数据可视化的岗位任职要求</a:t>
            </a:r>
            <a:endParaRPr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3"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0581" r="24675" b="9773"/>
          <a:stretch>
            <a:fillRect/>
          </a:stretch>
        </p:blipFill>
        <p:spPr bwMode="auto">
          <a:xfrm>
            <a:off x="2854036" y="3490948"/>
            <a:ext cx="8296551" cy="75926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587" r="26057" b="8647"/>
          <a:stretch>
            <a:fillRect/>
          </a:stretch>
        </p:blipFill>
        <p:spPr bwMode="auto">
          <a:xfrm>
            <a:off x="13905084" y="3490948"/>
            <a:ext cx="7995134" cy="7592690"/>
          </a:xfrm>
          <a:prstGeom prst="rect">
            <a:avLst/>
          </a:prstGeom>
          <a:noFill/>
          <a:extLst>
            <a:ext uri="{909E8E84-426E-40DD-AFC4-6F175D3DCCD1}">
              <a14:hiddenFill xmlns:a14="http://schemas.microsoft.com/office/drawing/2010/main">
                <a:solidFill>
                  <a:srgbClr val="FFFFFF"/>
                </a:solidFill>
              </a14:hiddenFill>
            </a:ext>
          </a:extLst>
        </p:spPr>
      </p:pic>
      <p:sp>
        <p:nvSpPr>
          <p:cNvPr id="8" name="数据分析与可视化结果嵌入"/>
          <p:cNvSpPr txBox="1"/>
          <p:nvPr/>
        </p:nvSpPr>
        <p:spPr>
          <a:xfrm>
            <a:off x="1857201" y="11382567"/>
            <a:ext cx="21880100" cy="1628458"/>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学历要求</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：本科、专科学历占比较高，其中特别是本科占比高达</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69%</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工作经验</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：总体在</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1-3</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年、</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3-5</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年工作经验占比居多，其次为</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5-10</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年工作经验，三者总体占比高达</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78%</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t>
            </a:r>
            <a:endPar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目</a:t>
              </a:r>
              <a:r>
                <a:rPr lang="zh-CN" altLang="en-US"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录</a:t>
              </a:r>
              <a:endPar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29" name="组合 28"/>
          <p:cNvGrpSpPr/>
          <p:nvPr/>
        </p:nvGrpSpPr>
        <p:grpSpPr>
          <a:xfrm>
            <a:off x="13143110" y="10413717"/>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01</a:t>
            </a:r>
            <a:endParaRPr lang="en-US" altLang="zh-CN" sz="4800" dirty="0">
              <a:solidFill>
                <a:srgbClr val="464646"/>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数据可视化行业背景</a:t>
            </a:r>
            <a:endParaRPr lang="zh-CN" altLang="en-US" sz="4800" dirty="0">
              <a:solidFill>
                <a:schemeClr val="tx2">
                  <a:lumMod val="75000"/>
                </a:schemeClr>
              </a:solidFill>
              <a:ea typeface="Alibaba PuHuiTi 3.0 55 Regular" panose="00020600040101010101" pitchFamily="18" charset="-122"/>
            </a:endParaRPr>
          </a:p>
        </p:txBody>
      </p:sp>
      <p:grpSp>
        <p:nvGrpSpPr>
          <p:cNvPr id="101" name="组合 100"/>
          <p:cNvGrpSpPr/>
          <p:nvPr/>
        </p:nvGrpSpPr>
        <p:grpSpPr>
          <a:xfrm>
            <a:off x="13089192" y="3789040"/>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anose="00020600040101010101" pitchFamily="18" charset="-122"/>
              </a:rPr>
              <a:t>02</a:t>
            </a:r>
            <a:endParaRPr lang="en-US" altLang="zh-CN" sz="4800" dirty="0">
              <a:solidFill>
                <a:srgbClr val="464646"/>
              </a:solidFill>
              <a:ea typeface="Alibaba PuHuiTi 3.0 55 Regular" panose="00020600040101010101" pitchFamily="18" charset="-122"/>
            </a:endParaRP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数据可视化需求分析</a:t>
            </a:r>
            <a:endParaRPr lang="en-GB" altLang="zh-CN" sz="4800" dirty="0">
              <a:solidFill>
                <a:schemeClr val="tx2">
                  <a:lumMod val="75000"/>
                </a:schemeClr>
              </a:solidFill>
              <a:ea typeface="Alibaba PuHuiTi 3.0 55 Regular" panose="00020600040101010101"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anose="00020600040101010101" pitchFamily="18" charset="-122"/>
              </a:rPr>
              <a:t>03</a:t>
            </a:r>
            <a:endParaRPr lang="en-US" altLang="zh-CN" sz="4800" dirty="0">
              <a:solidFill>
                <a:srgbClr val="464646"/>
              </a:solidFill>
              <a:ea typeface="Alibaba PuHuiTi 3.0 55 Regular" panose="00020600040101010101" pitchFamily="18" charset="-122"/>
            </a:endParaRP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数据可视化应用场景</a:t>
            </a:r>
            <a:endParaRPr lang="zh-CN" altLang="en-US" sz="4800" dirty="0">
              <a:solidFill>
                <a:schemeClr val="tx2">
                  <a:lumMod val="75000"/>
                </a:schemeClr>
              </a:solidFill>
              <a:ea typeface="Alibaba PuHuiTi 3.0 55 Regular" panose="00020600040101010101" pitchFamily="18" charset="-122"/>
            </a:endParaRP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ea typeface="Alibaba PuHuiTi 3.0 55 Regular" panose="00020600040101010101" pitchFamily="18" charset="-122"/>
              </a:rPr>
              <a:t>04</a:t>
            </a:r>
            <a:endParaRPr lang="en-US" altLang="zh-CN" sz="4800" dirty="0">
              <a:solidFill>
                <a:srgbClr val="464646"/>
              </a:solidFill>
              <a:ea typeface="Alibaba PuHuiTi 3.0 55 Regular" panose="00020600040101010101" pitchFamily="18" charset="-122"/>
            </a:endParaRP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数据可视化岗位要求</a:t>
            </a:r>
            <a:endParaRPr lang="zh-CN" altLang="en-US" sz="4800" dirty="0">
              <a:solidFill>
                <a:schemeClr val="tx2">
                  <a:lumMod val="75000"/>
                </a:schemeClr>
              </a:solidFill>
              <a:ea typeface="Alibaba PuHuiTi 3.0 55 Regular" panose="00020600040101010101" pitchFamily="18" charset="-122"/>
            </a:endParaRP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C7BE0"/>
                </a:solidFill>
                <a:ea typeface="Alibaba PuHuiTi 3.0 55 Regular" panose="00020600040101010101" pitchFamily="18" charset="-122"/>
              </a:rPr>
              <a:t>05</a:t>
            </a:r>
            <a:endParaRPr lang="en-US" altLang="zh-CN" sz="4800" dirty="0">
              <a:solidFill>
                <a:srgbClr val="0C7BE0"/>
              </a:solidFill>
              <a:ea typeface="Alibaba PuHuiTi 3.0 55 Regular" panose="00020600040101010101" pitchFamily="18" charset="-122"/>
            </a:endParaRP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ea typeface="Alibaba PuHuiTi 3.0 55 Regular" panose="00020600040101010101" pitchFamily="18" charset="-122"/>
              </a:rPr>
              <a:t>数据可视化薪资待遇</a:t>
            </a:r>
            <a:endParaRPr lang="zh-CN" altLang="en-US" sz="4800" dirty="0">
              <a:solidFill>
                <a:srgbClr val="0A7BE0"/>
              </a:solidFill>
              <a:ea typeface="Alibaba PuHuiTi 3.0 55 Regular" panose="00020600040101010101" pitchFamily="18" charset="-122"/>
            </a:endParaRPr>
          </a:p>
        </p:txBody>
      </p:sp>
      <p:grpSp>
        <p:nvGrpSpPr>
          <p:cNvPr id="102" name="组合 101"/>
          <p:cNvGrpSpPr/>
          <p:nvPr/>
        </p:nvGrpSpPr>
        <p:grpSpPr>
          <a:xfrm>
            <a:off x="13060749" y="8754642"/>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5" name="组合 104"/>
          <p:cNvGrpSpPr/>
          <p:nvPr/>
        </p:nvGrpSpPr>
        <p:grpSpPr>
          <a:xfrm>
            <a:off x="13060749" y="7101378"/>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8" name="组合 107"/>
          <p:cNvGrpSpPr/>
          <p:nvPr/>
        </p:nvGrpSpPr>
        <p:grpSpPr>
          <a:xfrm>
            <a:off x="13060749" y="5436491"/>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6"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数据可视化的岗位薪资待待遇</a:t>
            </a:r>
            <a:endParaRPr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3"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
        <p:nvSpPr>
          <p:cNvPr id="6" name="数据分析与可视化结果嵌入"/>
          <p:cNvSpPr txBox="1"/>
          <p:nvPr/>
        </p:nvSpPr>
        <p:spPr>
          <a:xfrm>
            <a:off x="1857201" y="11382567"/>
            <a:ext cx="21880100" cy="1628458"/>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人才缺口</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：据麦肯锡权威预测</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2025</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年中国将需数据人才高达</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220</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万；</a:t>
            </a:r>
            <a:endPar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平均月薪</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：猎聘数据显示，岗位平均薪资</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22322</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元，应届毕业生月薪</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10K+</a:t>
            </a:r>
            <a:endPar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748" y="3185102"/>
            <a:ext cx="14330503" cy="76228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6472652" y="1440000"/>
            <a:ext cx="11429999"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数据可视化的岗位最新动态</a:t>
            </a:r>
            <a:endParaRPr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3"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5" name="图片 4"/>
          <p:cNvPicPr>
            <a:picLocks noChangeAspect="1"/>
          </p:cNvPicPr>
          <p:nvPr/>
        </p:nvPicPr>
        <p:blipFill rotWithShape="1">
          <a:blip r:embed="rId2"/>
          <a:srcRect r="23914"/>
          <a:stretch>
            <a:fillRect/>
          </a:stretch>
        </p:blipFill>
        <p:spPr>
          <a:xfrm>
            <a:off x="12187651" y="2877161"/>
            <a:ext cx="10090458" cy="9719621"/>
          </a:xfrm>
          <a:prstGeom prst="rect">
            <a:avLst/>
          </a:prstGeom>
        </p:spPr>
      </p:pic>
      <p:grpSp>
        <p:nvGrpSpPr>
          <p:cNvPr id="9" name="组合 8"/>
          <p:cNvGrpSpPr/>
          <p:nvPr/>
        </p:nvGrpSpPr>
        <p:grpSpPr>
          <a:xfrm>
            <a:off x="2491489" y="2877162"/>
            <a:ext cx="8575964" cy="9715608"/>
            <a:chOff x="1676400" y="3113701"/>
            <a:chExt cx="10091251" cy="11433572"/>
          </a:xfrm>
        </p:grpSpPr>
        <p:pic>
          <p:nvPicPr>
            <p:cNvPr id="7" name="图片 6"/>
            <p:cNvPicPr>
              <a:picLocks noChangeAspect="1"/>
            </p:cNvPicPr>
            <p:nvPr/>
          </p:nvPicPr>
          <p:blipFill>
            <a:blip r:embed="rId3"/>
            <a:stretch>
              <a:fillRect/>
            </a:stretch>
          </p:blipFill>
          <p:spPr>
            <a:xfrm>
              <a:off x="1761259" y="3113701"/>
              <a:ext cx="10006392" cy="1684808"/>
            </a:xfrm>
            <a:prstGeom prst="rect">
              <a:avLst/>
            </a:prstGeom>
          </p:spPr>
        </p:pic>
        <p:pic>
          <p:nvPicPr>
            <p:cNvPr id="8" name="图片 7"/>
            <p:cNvPicPr>
              <a:picLocks noChangeAspect="1"/>
            </p:cNvPicPr>
            <p:nvPr/>
          </p:nvPicPr>
          <p:blipFill>
            <a:blip r:embed="rId4"/>
            <a:stretch>
              <a:fillRect/>
            </a:stretch>
          </p:blipFill>
          <p:spPr>
            <a:xfrm>
              <a:off x="1676400" y="4798509"/>
              <a:ext cx="10077374" cy="9748764"/>
            </a:xfrm>
            <a:prstGeom prst="rect">
              <a:avLst/>
            </a:prstGeom>
          </p:spPr>
        </p:pic>
      </p:grpSp>
      <p:sp>
        <p:nvSpPr>
          <p:cNvPr id="4" name="圆角矩形 3"/>
          <p:cNvSpPr/>
          <p:nvPr/>
        </p:nvSpPr>
        <p:spPr>
          <a:xfrm>
            <a:off x="8974669" y="2605486"/>
            <a:ext cx="1455698" cy="658336"/>
          </a:xfrm>
          <a:prstGeom prst="roundRect">
            <a:avLst/>
          </a:prstGeom>
          <a:solidFill>
            <a:srgbClr val="077BE2"/>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猎聘</a:t>
            </a: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圆角矩形 11"/>
          <p:cNvSpPr/>
          <p:nvPr/>
        </p:nvSpPr>
        <p:spPr>
          <a:xfrm>
            <a:off x="20294889" y="2626537"/>
            <a:ext cx="1747168" cy="658336"/>
          </a:xfrm>
          <a:prstGeom prst="roundRect">
            <a:avLst/>
          </a:prstGeom>
          <a:solidFill>
            <a:srgbClr val="077BE2"/>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BOSS</a:t>
            </a: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文本框 5"/>
          <p:cNvSpPr txBox="1"/>
          <p:nvPr/>
        </p:nvSpPr>
        <p:spPr>
          <a:xfrm>
            <a:off x="6910070" y="5500370"/>
            <a:ext cx="10564495" cy="2028190"/>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THANK YOU</a:t>
            </a: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www.fit2cloud.com</a:t>
            </a: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400-052-0755</a:t>
            </a: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599" name="图像" descr="图像"/>
          <p:cNvPicPr/>
          <p:nvPr/>
        </p:nvPicPr>
        <p:blipFill>
          <a:blip r:embed="rId1"/>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北京 · 上海 · 深圳 · 广州 · 南京 · 杭州 · 苏州 · 武汉</a:t>
            </a: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indent="0" algn="ctr" defTabSz="1828800">
              <a:defRPr sz="3200">
                <a:solidFill>
                  <a:srgbClr val="5E5E5E"/>
                </a:solidFill>
                <a:latin typeface="Helvetica"/>
                <a:ea typeface="Helvetica"/>
                <a:cs typeface="Helvetica"/>
                <a:sym typeface="Helvetica"/>
              </a:defRPr>
            </a:pPr>
            <a:r>
              <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成都 · 西安 · 长沙 · 济南 · 青岛 · 郑州 · 厦门 · 合肥 · 重庆</a:t>
            </a:r>
            <a:endParaRPr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图片 3"/>
          <p:cNvPicPr>
            <a:picLocks noChangeAspect="1"/>
          </p:cNvPicPr>
          <p:nvPr/>
        </p:nvPicPr>
        <p:blipFill>
          <a:blip r:embed="rId2"/>
          <a:stretch>
            <a:fillRect/>
          </a:stretch>
        </p:blipFill>
        <p:spPr>
          <a:xfrm>
            <a:off x="17210122" y="9313286"/>
            <a:ext cx="2531110" cy="2559685"/>
          </a:xfrm>
          <a:prstGeom prst="rect">
            <a:avLst/>
          </a:prstGeom>
        </p:spPr>
      </p:pic>
      <p:sp>
        <p:nvSpPr>
          <p:cNvPr id="5" name="文本框 4"/>
          <p:cNvSpPr txBox="1"/>
          <p:nvPr/>
        </p:nvSpPr>
        <p:spPr>
          <a:xfrm>
            <a:off x="17283043" y="11939700"/>
            <a:ext cx="2385268"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endParaRPr>
          </a:p>
        </p:txBody>
      </p:sp>
      <p:sp>
        <p:nvSpPr>
          <p:cNvPr id="6" name="文本框 5"/>
          <p:cNvSpPr txBox="1"/>
          <p:nvPr/>
        </p:nvSpPr>
        <p:spPr>
          <a:xfrm>
            <a:off x="21192277" y="11940335"/>
            <a:ext cx="1769715"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5471140" y="3423576"/>
            <a:ext cx="15670896" cy="1087477"/>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r>
              <a:rPr lang="zh-CN" altLang="en-US" sz="32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伴随着互联网、物联网快速发展，中国数据量持续增加，通过对数据的可视化处理及分析，企业及政府对日常精细化管理成为现实。</a:t>
            </a:r>
            <a:endParaRPr sz="8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Times Roman"/>
            </a:endParaRPr>
          </a:p>
        </p:txBody>
      </p:sp>
      <p:sp>
        <p:nvSpPr>
          <p:cNvPr id="271" name="人人可用的…"/>
          <p:cNvSpPr txBox="1"/>
          <p:nvPr/>
        </p:nvSpPr>
        <p:spPr>
          <a:xfrm>
            <a:off x="2529754" y="2766572"/>
            <a:ext cx="3691907" cy="2057551"/>
          </a:xfrm>
          <a:prstGeom prst="rect">
            <a:avLst/>
          </a:prstGeom>
          <a:ln w="12700">
            <a:miter lim="400000"/>
          </a:ln>
        </p:spPr>
        <p:txBody>
          <a:bodyPr wrap="square" lIns="50800" tIns="50800" rIns="50800" bIns="50800" anchor="ctr">
            <a:spAutoFit/>
          </a:bodyPr>
          <a:lstStyle/>
          <a:p>
            <a:pPr marL="48260" marR="859155" indent="-48260" defTabSz="457200">
              <a:lnSpc>
                <a:spcPct val="150000"/>
              </a:lnSpc>
              <a:defRPr sz="15000" b="1" spc="2250">
                <a:solidFill>
                  <a:schemeClr val="accent1"/>
                </a:solidFill>
              </a:defRPr>
            </a:pPr>
            <a:r>
              <a:rPr lang="zh-CN" altLang="en-US" sz="9600" i="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r>
              <a:rPr lang="en-US" altLang="zh-CN" sz="9600" i="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01</a:t>
            </a:r>
            <a:r>
              <a:rPr lang="zh-CN" altLang="en-US" sz="9600" i="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endParaRPr sz="8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 name="仪表板"/>
          <p:cNvSpPr txBox="1"/>
          <p:nvPr/>
        </p:nvSpPr>
        <p:spPr>
          <a:xfrm>
            <a:off x="0" y="1462231"/>
            <a:ext cx="24384000"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背景摘要：数据可视化释放数据潜能</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3"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
        <p:nvSpPr>
          <p:cNvPr id="6"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5471138" y="4903748"/>
            <a:ext cx="15670896" cy="841256"/>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pPr marL="342900" indent="-342900">
              <a:buFont typeface="Wingdings" panose="05000000000000000000" pitchFamily="2" charset="2"/>
              <a:buChar char="Ø"/>
            </a:pPr>
            <a:r>
              <a:rPr lang="zh-CN" altLang="en-US" sz="24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随着电子商务、物联网、工业互联网等新兴技术的快速发展，中国大数据储量快速增长，为数据可视化行业的发展提供了基础。过去</a:t>
            </a:r>
            <a:r>
              <a:rPr lang="en-US" altLang="zh-CN" sz="24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5</a:t>
            </a:r>
            <a:r>
              <a:rPr lang="zh-CN" altLang="en-US" sz="24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年间，中国数据产生量快速增加。</a:t>
            </a:r>
            <a:endParaRPr sz="6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Times Roman"/>
            </a:endParaRPr>
          </a:p>
        </p:txBody>
      </p:sp>
      <p:sp>
        <p:nvSpPr>
          <p:cNvPr id="7"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5471139" y="6275967"/>
            <a:ext cx="16383107" cy="1087477"/>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r>
              <a:rPr lang="zh-CN" altLang="en-US" sz="32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通过数据可视化可有效解决企事业单位在传统数据分析的痛点，助力企业在技术层、业务层、管理层及决策层等层面的决策能力。</a:t>
            </a:r>
            <a:endParaRPr sz="8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Times Roman"/>
            </a:endParaRPr>
          </a:p>
        </p:txBody>
      </p:sp>
      <p:sp>
        <p:nvSpPr>
          <p:cNvPr id="8" name="人人可用的…"/>
          <p:cNvSpPr txBox="1"/>
          <p:nvPr/>
        </p:nvSpPr>
        <p:spPr>
          <a:xfrm>
            <a:off x="2529753" y="5565181"/>
            <a:ext cx="3691907" cy="2057551"/>
          </a:xfrm>
          <a:prstGeom prst="rect">
            <a:avLst/>
          </a:prstGeom>
          <a:ln w="12700">
            <a:miter lim="400000"/>
          </a:ln>
        </p:spPr>
        <p:txBody>
          <a:bodyPr wrap="square" lIns="50800" tIns="50800" rIns="50800" bIns="50800" anchor="ctr">
            <a:spAutoFit/>
          </a:bodyPr>
          <a:lstStyle/>
          <a:p>
            <a:pPr marL="48260" marR="859155" indent="-48260" defTabSz="457200">
              <a:lnSpc>
                <a:spcPct val="150000"/>
              </a:lnSpc>
              <a:defRPr sz="15000" b="1" spc="2250">
                <a:solidFill>
                  <a:schemeClr val="accent1"/>
                </a:solidFill>
              </a:defRPr>
            </a:pPr>
            <a:r>
              <a:rPr lang="zh-CN" altLang="en-US" sz="9600" i="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r>
              <a:rPr lang="en-US" altLang="zh-CN" sz="9600" i="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02</a:t>
            </a:r>
            <a:r>
              <a:rPr lang="zh-CN" altLang="en-US" sz="9600" i="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endParaRPr sz="8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9"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5471138" y="7689637"/>
            <a:ext cx="15920280" cy="1949252"/>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pPr marL="342900" indent="-342900">
              <a:buFont typeface="Wingdings" panose="05000000000000000000" pitchFamily="2" charset="2"/>
              <a:buChar char="Ø"/>
            </a:pPr>
            <a:r>
              <a:rPr lang="zh-CN" altLang="en-US" sz="24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随着企业信息化的不断发展，大数据时代、移动互联网时代、物联网时代已经到来，在新的市场竞争形势下，如何更快、更有效、更经济地开展业务分析并做出相应对策，逐渐成为各个企业的巨大挑战。伴随着数据可视化技术的成熟及敏捷开发平台的出现，通过数据可视化平台可有效降低数据开发及平台部署成本，缩短部署周期，降低中小企业数据处理成本，此外通过数据可视化可有效助力企业在业务层、管理层及决策层等等层面的决策能力。</a:t>
            </a:r>
            <a:endParaRPr sz="6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Times Roman"/>
            </a:endParaRPr>
          </a:p>
        </p:txBody>
      </p:sp>
      <p:sp>
        <p:nvSpPr>
          <p:cNvPr id="10"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5471140" y="9991094"/>
            <a:ext cx="15920278" cy="1087477"/>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r>
              <a:rPr lang="zh-CN" altLang="en-US" sz="32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当前，中国数据可视化行业尚处于发展期，</a:t>
            </a:r>
            <a:r>
              <a:rPr lang="en-US" altLang="zh-CN" sz="32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36.8%</a:t>
            </a:r>
            <a:r>
              <a:rPr lang="zh-CN" altLang="en-US" sz="32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投融资时间主要发生在早期</a:t>
            </a:r>
            <a:r>
              <a:rPr lang="en-US" altLang="zh-CN" sz="32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A</a:t>
            </a:r>
            <a:r>
              <a:rPr lang="zh-CN" altLang="en-US" sz="32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轮阶段，行业尚具有较大发展潜力。</a:t>
            </a:r>
            <a:endParaRPr sz="8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Times Roman"/>
            </a:endParaRPr>
          </a:p>
        </p:txBody>
      </p:sp>
      <p:sp>
        <p:nvSpPr>
          <p:cNvPr id="11" name="人人可用的…"/>
          <p:cNvSpPr txBox="1"/>
          <p:nvPr/>
        </p:nvSpPr>
        <p:spPr>
          <a:xfrm>
            <a:off x="2529754" y="9334090"/>
            <a:ext cx="3691907" cy="2057551"/>
          </a:xfrm>
          <a:prstGeom prst="rect">
            <a:avLst/>
          </a:prstGeom>
          <a:ln w="12700">
            <a:miter lim="400000"/>
          </a:ln>
        </p:spPr>
        <p:txBody>
          <a:bodyPr wrap="square" lIns="50800" tIns="50800" rIns="50800" bIns="50800" anchor="ctr">
            <a:spAutoFit/>
          </a:bodyPr>
          <a:lstStyle/>
          <a:p>
            <a:pPr marL="48260" marR="859155" indent="-48260" defTabSz="457200">
              <a:lnSpc>
                <a:spcPct val="150000"/>
              </a:lnSpc>
              <a:defRPr sz="15000" b="1" spc="2250">
                <a:solidFill>
                  <a:schemeClr val="accent1"/>
                </a:solidFill>
              </a:defRPr>
            </a:pPr>
            <a:r>
              <a:rPr lang="zh-CN" altLang="en-US" sz="9600" i="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r>
              <a:rPr lang="en-US" altLang="zh-CN" sz="9600" i="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03</a:t>
            </a:r>
            <a:r>
              <a:rPr lang="zh-CN" altLang="en-US" sz="9600" i="1"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endParaRPr sz="8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2" name="DataEase可以帮助用户快速分析业务数据并洞察其趋势，为企业的业务改进与优化提供支持。DataEase支持丰富的数据源连接，能够通过拖拉拽的方式快速制作图表，并且可以方便地与他人进行分享。"/>
          <p:cNvSpPr txBox="1"/>
          <p:nvPr/>
        </p:nvSpPr>
        <p:spPr>
          <a:xfrm>
            <a:off x="5471138" y="11471266"/>
            <a:ext cx="15670896" cy="841256"/>
          </a:xfrm>
          <a:prstGeom prst="rect">
            <a:avLst/>
          </a:prstGeom>
          <a:ln w="12700">
            <a:miter lim="400000"/>
          </a:ln>
        </p:spPr>
        <p:txBody>
          <a:bodyPr wrap="square" lIns="50800" tIns="50800" rIns="50800" bIns="50800" anchor="ctr">
            <a:spAutoFit/>
          </a:bodyPr>
          <a:lstStyle>
            <a:lvl1pPr marL="48260" marR="859155" indent="-48260" defTabSz="457200">
              <a:defRPr sz="5000">
                <a:solidFill>
                  <a:srgbClr val="5E5E5E"/>
                </a:solidFill>
              </a:defRPr>
            </a:lvl1pPr>
          </a:lstStyle>
          <a:p>
            <a:pPr marL="342900" indent="-342900">
              <a:buFont typeface="Wingdings" panose="05000000000000000000" pitchFamily="2" charset="2"/>
              <a:buChar char="Ø"/>
            </a:pPr>
            <a:r>
              <a:rPr lang="zh-CN" altLang="en-US" sz="24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从地域发布情况来看，中国数据可视化企业主要分布在广东省、北京市、上海市、江苏省及浙江省等区域，约占总体的</a:t>
            </a:r>
            <a:r>
              <a:rPr lang="en-US" altLang="zh-CN" sz="24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93.5%</a:t>
            </a:r>
            <a:r>
              <a:rPr lang="zh-CN" altLang="en-US" sz="24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，当前，中国数据可视化行业投融资较为活跃。</a:t>
            </a:r>
            <a:endParaRPr sz="600" dirty="0">
              <a:solidFill>
                <a:schemeClr val="tx1">
                  <a:lumMod val="50000"/>
                  <a:lumOff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Times Roman"/>
            </a:endParaRPr>
          </a:p>
        </p:txBody>
      </p:sp>
      <p:sp>
        <p:nvSpPr>
          <p:cNvPr id="14" name="文本框 13"/>
          <p:cNvSpPr txBox="1"/>
          <p:nvPr/>
        </p:nvSpPr>
        <p:spPr>
          <a:xfrm>
            <a:off x="17775380" y="13103515"/>
            <a:ext cx="5999020"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r"/>
            <a:r>
              <a:rPr lang="zh-CN" altLang="en-US" dirty="0"/>
              <a:t>引自：头豹研究院 </a:t>
            </a:r>
            <a:r>
              <a:rPr lang="en-US" altLang="zh-CN" dirty="0"/>
              <a:t>《</a:t>
            </a:r>
            <a:r>
              <a:rPr lang="zh-CN" altLang="en-US" dirty="0"/>
              <a:t> </a:t>
            </a:r>
            <a:r>
              <a:rPr lang="en-US" altLang="zh-CN" dirty="0"/>
              <a:t>2022</a:t>
            </a:r>
            <a:r>
              <a:rPr lang="zh-CN" altLang="en-US" dirty="0"/>
              <a:t>年中国数据可视化平台行业概览</a:t>
            </a:r>
            <a:r>
              <a:rPr lang="en-US" altLang="zh-CN" dirty="0"/>
              <a:t>》</a:t>
            </a:r>
            <a:endParaRPr lang="zh-CN" alt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0" y="1462231"/>
            <a:ext cx="24384000"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驱动因素：数据可视化解决行业痛点</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3"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grpSp>
        <p:nvGrpSpPr>
          <p:cNvPr id="13" name="组合 12"/>
          <p:cNvGrpSpPr/>
          <p:nvPr/>
        </p:nvGrpSpPr>
        <p:grpSpPr>
          <a:xfrm>
            <a:off x="3736436" y="2905608"/>
            <a:ext cx="16955289" cy="9125137"/>
            <a:chOff x="3139209" y="3128632"/>
            <a:chExt cx="18105582" cy="9870973"/>
          </a:xfrm>
        </p:grpSpPr>
        <p:pic>
          <p:nvPicPr>
            <p:cNvPr id="4" name="图片 3"/>
            <p:cNvPicPr>
              <a:picLocks noChangeAspect="1"/>
            </p:cNvPicPr>
            <p:nvPr/>
          </p:nvPicPr>
          <p:blipFill>
            <a:blip r:embed="rId2"/>
            <a:stretch>
              <a:fillRect/>
            </a:stretch>
          </p:blipFill>
          <p:spPr>
            <a:xfrm>
              <a:off x="3139209" y="3128632"/>
              <a:ext cx="18105582" cy="9870973"/>
            </a:xfrm>
            <a:prstGeom prst="rect">
              <a:avLst/>
            </a:prstGeom>
          </p:spPr>
        </p:pic>
        <p:sp>
          <p:nvSpPr>
            <p:cNvPr id="5" name="矩形 4"/>
            <p:cNvSpPr/>
            <p:nvPr/>
          </p:nvSpPr>
          <p:spPr>
            <a:xfrm>
              <a:off x="3255264" y="3177893"/>
              <a:ext cx="3240000" cy="900000"/>
            </a:xfrm>
            <a:prstGeom prst="rect">
              <a:avLst/>
            </a:prstGeom>
            <a:solidFill>
              <a:srgbClr val="0C7BE0"/>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传统数据分析</a:t>
              </a: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 name="矩形 15"/>
            <p:cNvSpPr/>
            <p:nvPr/>
          </p:nvSpPr>
          <p:spPr>
            <a:xfrm>
              <a:off x="14380464" y="3184070"/>
              <a:ext cx="6768000" cy="900000"/>
            </a:xfrm>
            <a:prstGeom prst="rect">
              <a:avLst/>
            </a:prstGeom>
            <a:solidFill>
              <a:srgbClr val="0C7BE0"/>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rPr>
                <a:t>数据可视化平台</a:t>
              </a:r>
              <a:endParaRPr kumimoji="0" lang="zh-CN" altLang="en-US" sz="3200" b="0" i="0" u="none" strike="noStrike" cap="none" spc="0" normalizeH="0" baseline="0" dirty="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grpSp>
      <p:sp>
        <p:nvSpPr>
          <p:cNvPr id="18" name="文本框 17"/>
          <p:cNvSpPr txBox="1"/>
          <p:nvPr/>
        </p:nvSpPr>
        <p:spPr>
          <a:xfrm>
            <a:off x="2491489" y="12728889"/>
            <a:ext cx="19445184" cy="83099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sz="2400" b="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通过数据可视化可有效解决企事业单位在传统数据分析的痛点，降低企业数据分析成本，助力企业在技术层、业务层、管理层及决策层等层面的决策能力，有效解决传统数据分析痛点。</a:t>
            </a:r>
            <a:endParaRPr lang="en-US" altLang="zh-CN" sz="2400" b="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0" y="1462231"/>
            <a:ext cx="24384000"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政策分析：中国数据可视化行业相关政策</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3"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graphicFrame>
        <p:nvGraphicFramePr>
          <p:cNvPr id="4" name="表格 4"/>
          <p:cNvGraphicFramePr>
            <a:graphicFrameLocks noGrp="1"/>
          </p:cNvGraphicFramePr>
          <p:nvPr/>
        </p:nvGraphicFramePr>
        <p:xfrm>
          <a:off x="576214" y="2937680"/>
          <a:ext cx="23206413" cy="8372446"/>
        </p:xfrm>
        <a:graphic>
          <a:graphicData uri="http://schemas.openxmlformats.org/drawingml/2006/table">
            <a:tbl>
              <a:tblPr firstRow="1" bandRow="1">
                <a:tableStyleId>{5C22544A-7EE6-4342-B048-85BDC9FD1C3A}</a:tableStyleId>
              </a:tblPr>
              <a:tblGrid>
                <a:gridCol w="6548110"/>
                <a:gridCol w="2980895"/>
                <a:gridCol w="2590872"/>
                <a:gridCol w="11086536"/>
              </a:tblGrid>
              <a:tr h="803046">
                <a:tc>
                  <a:txBody>
                    <a:bodyPr/>
                    <a:lstStyle/>
                    <a:p>
                      <a:r>
                        <a:rPr lang="zh-CN" altLang="en-US" sz="3600" dirty="0"/>
                        <a:t>政策名称</a:t>
                      </a:r>
                      <a:endParaRPr lang="zh-CN" altLang="en-US" sz="3600" dirty="0"/>
                    </a:p>
                  </a:txBody>
                  <a:tcPr anchor="ctr"/>
                </a:tc>
                <a:tc>
                  <a:txBody>
                    <a:bodyPr/>
                    <a:lstStyle/>
                    <a:p>
                      <a:r>
                        <a:rPr lang="zh-CN" altLang="en-US" sz="3600" dirty="0"/>
                        <a:t>颁布日期</a:t>
                      </a:r>
                      <a:endParaRPr lang="zh-CN" altLang="en-US" sz="3600" dirty="0"/>
                    </a:p>
                  </a:txBody>
                  <a:tcPr anchor="ctr"/>
                </a:tc>
                <a:tc>
                  <a:txBody>
                    <a:bodyPr/>
                    <a:lstStyle/>
                    <a:p>
                      <a:r>
                        <a:rPr lang="zh-CN" altLang="en-US" sz="3600" dirty="0"/>
                        <a:t>颁布主体</a:t>
                      </a:r>
                      <a:endParaRPr lang="zh-CN" altLang="en-US" sz="3600" dirty="0"/>
                    </a:p>
                  </a:txBody>
                  <a:tcPr anchor="ctr"/>
                </a:tc>
                <a:tc>
                  <a:txBody>
                    <a:bodyPr/>
                    <a:lstStyle/>
                    <a:p>
                      <a:r>
                        <a:rPr lang="zh-CN" altLang="en-US" sz="3600" dirty="0"/>
                        <a:t>主要内容</a:t>
                      </a:r>
                      <a:endParaRPr lang="zh-CN" altLang="en-US" sz="3600" dirty="0"/>
                    </a:p>
                  </a:txBody>
                  <a:tcPr anchor="ctr"/>
                </a:tc>
              </a:tr>
              <a:tr h="7569400">
                <a:tc gridSpan="4">
                  <a:txBody>
                    <a:bodyPr/>
                    <a:lstStyle/>
                    <a:p>
                      <a:endParaRPr lang="zh-CN" altLang="en-US" sz="3600" dirty="0"/>
                    </a:p>
                  </a:txBody>
                  <a:tcPr/>
                </a:tc>
                <a:tc hMerge="1">
                  <a:tcPr/>
                </a:tc>
                <a:tc hMerge="1">
                  <a:tcPr/>
                </a:tc>
                <a:tc hMerge="1">
                  <a:tcPr/>
                </a:tc>
              </a:tr>
            </a:tbl>
          </a:graphicData>
        </a:graphic>
      </p:graphicFrame>
      <p:pic>
        <p:nvPicPr>
          <p:cNvPr id="16" name="图片 15"/>
          <p:cNvPicPr>
            <a:picLocks noChangeAspect="1"/>
          </p:cNvPicPr>
          <p:nvPr/>
        </p:nvPicPr>
        <p:blipFill>
          <a:blip r:embed="rId2"/>
          <a:stretch>
            <a:fillRect/>
          </a:stretch>
        </p:blipFill>
        <p:spPr>
          <a:xfrm>
            <a:off x="601373" y="3774789"/>
            <a:ext cx="23206413" cy="8672945"/>
          </a:xfrm>
          <a:prstGeom prst="rect">
            <a:avLst/>
          </a:prstGeom>
        </p:spPr>
      </p:pic>
      <p:sp>
        <p:nvSpPr>
          <p:cNvPr id="18" name="文本框 17"/>
          <p:cNvSpPr txBox="1"/>
          <p:nvPr/>
        </p:nvSpPr>
        <p:spPr>
          <a:xfrm>
            <a:off x="2456828" y="12607913"/>
            <a:ext cx="19445184" cy="83099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sz="24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中国相继出台多项政策重点扶持数据采集、数据安全、数据处理、数据存储及大数据在产业端应用等各方面的快速提升，进一步促进数据可视化平台等相关细分产业的快速发展。</a:t>
            </a:r>
            <a:endParaRPr lang="en-US" altLang="zh-CN" sz="2400" b="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9303526" cy="13732782"/>
            <a:chOff x="0" y="0"/>
            <a:chExt cx="4646078" cy="6858000"/>
          </a:xfrm>
        </p:grpSpPr>
        <p:sp>
          <p:nvSpPr>
            <p:cNvPr id="34" name="任意形状 33"/>
            <p:cNvSpPr/>
            <p:nvPr/>
          </p:nvSpPr>
          <p:spPr bwMode="auto">
            <a:xfrm>
              <a:off x="0" y="2279659"/>
              <a:ext cx="2320475" cy="3462689"/>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5" name="任意形状 34"/>
            <p:cNvSpPr/>
            <p:nvPr/>
          </p:nvSpPr>
          <p:spPr bwMode="auto">
            <a:xfrm>
              <a:off x="0" y="1119140"/>
              <a:ext cx="1164083" cy="2316915"/>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6" name="任意形状 35"/>
            <p:cNvSpPr/>
            <p:nvPr/>
          </p:nvSpPr>
          <p:spPr bwMode="auto">
            <a:xfrm>
              <a:off x="0" y="0"/>
              <a:ext cx="3489686" cy="3455074"/>
            </a:xfrm>
            <a:custGeom>
              <a:avLst/>
              <a:gdLst>
                <a:gd name="connsiteX0" fmla="*/ 0 w 2592704"/>
                <a:gd name="connsiteY0" fmla="*/ 0 h 2566988"/>
                <a:gd name="connsiteX1" fmla="*/ 879633 w 2592704"/>
                <a:gd name="connsiteY1" fmla="*/ 0 h 2566988"/>
                <a:gd name="connsiteX2" fmla="*/ 2592704 w 2592704"/>
                <a:gd name="connsiteY2" fmla="*/ 1707833 h 2566988"/>
                <a:gd name="connsiteX3" fmla="*/ 1728310 w 2592704"/>
                <a:gd name="connsiteY3" fmla="*/ 2566988 h 2566988"/>
                <a:gd name="connsiteX4" fmla="*/ 0 w 2592704"/>
                <a:gd name="connsiteY4" fmla="*/ 842197 h 256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704" h="2566988">
                  <a:moveTo>
                    <a:pt x="0" y="0"/>
                  </a:moveTo>
                  <a:lnTo>
                    <a:pt x="879633" y="0"/>
                  </a:lnTo>
                  <a:lnTo>
                    <a:pt x="2592704" y="1707833"/>
                  </a:lnTo>
                  <a:lnTo>
                    <a:pt x="1728310" y="2566988"/>
                  </a:lnTo>
                  <a:lnTo>
                    <a:pt x="0" y="842197"/>
                  </a:lnTo>
                  <a:close/>
                </a:path>
              </a:pathLst>
            </a:custGeom>
            <a:solidFill>
              <a:schemeClr val="bg1">
                <a:lumMod val="9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7" name="任意形状 36"/>
            <p:cNvSpPr/>
            <p:nvPr/>
          </p:nvSpPr>
          <p:spPr bwMode="auto">
            <a:xfrm>
              <a:off x="0" y="2260637"/>
              <a:ext cx="4646078" cy="4597363"/>
            </a:xfrm>
            <a:custGeom>
              <a:avLst/>
              <a:gdLst>
                <a:gd name="connsiteX0" fmla="*/ 2592704 w 3451859"/>
                <a:gd name="connsiteY0" fmla="*/ 0 h 3415665"/>
                <a:gd name="connsiteX1" fmla="*/ 3451859 w 3451859"/>
                <a:gd name="connsiteY1" fmla="*/ 859155 h 3415665"/>
                <a:gd name="connsiteX2" fmla="*/ 879633 w 3451859"/>
                <a:gd name="connsiteY2" fmla="*/ 3415665 h 3415665"/>
                <a:gd name="connsiteX3" fmla="*/ 0 w 3451859"/>
                <a:gd name="connsiteY3" fmla="*/ 3415665 h 3415665"/>
                <a:gd name="connsiteX4" fmla="*/ 0 w 3451859"/>
                <a:gd name="connsiteY4" fmla="*/ 2576895 h 3415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59" h="3415665">
                  <a:moveTo>
                    <a:pt x="2592704" y="0"/>
                  </a:moveTo>
                  <a:lnTo>
                    <a:pt x="3451859" y="859155"/>
                  </a:lnTo>
                  <a:lnTo>
                    <a:pt x="879633" y="3415665"/>
                  </a:lnTo>
                  <a:lnTo>
                    <a:pt x="0" y="3415665"/>
                  </a:lnTo>
                  <a:lnTo>
                    <a:pt x="0" y="2576895"/>
                  </a:lnTo>
                  <a:close/>
                </a:path>
              </a:pathLst>
            </a:custGeom>
            <a:solidFill>
              <a:srgbClr val="0A7BE0"/>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8" name="文本框 37"/>
            <p:cNvSpPr txBox="1"/>
            <p:nvPr/>
          </p:nvSpPr>
          <p:spPr>
            <a:xfrm rot="18883833">
              <a:off x="144593" y="3943690"/>
              <a:ext cx="4356893" cy="1231257"/>
            </a:xfrm>
            <a:prstGeom prst="rect">
              <a:avLst/>
            </a:prstGeom>
          </p:spPr>
          <p:txBody>
            <a:bodyPr wrap="square" lIns="91440" tIns="45720" rIns="91440" bIns="45720" anchor="ctr" anchorCtr="0">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pPr algn="ct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目</a:t>
              </a:r>
              <a:r>
                <a:rPr lang="zh-CN" altLang="en-US"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a:t>
              </a:r>
              <a:r>
                <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录</a:t>
              </a:r>
              <a:endParaRPr lang="id-ID" sz="8000" b="1" dirty="0">
                <a:solidFill>
                  <a:schemeClr val="bg1"/>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29" name="组合 28"/>
          <p:cNvGrpSpPr/>
          <p:nvPr/>
        </p:nvGrpSpPr>
        <p:grpSpPr>
          <a:xfrm>
            <a:off x="13097429" y="5429603"/>
            <a:ext cx="389396" cy="468821"/>
            <a:chOff x="6932220" y="2026513"/>
            <a:chExt cx="194460" cy="234124"/>
          </a:xfrm>
        </p:grpSpPr>
        <p:sp>
          <p:nvSpPr>
            <p:cNvPr id="32" name="任意形状 31"/>
            <p:cNvSpPr/>
            <p:nvPr/>
          </p:nvSpPr>
          <p:spPr bwMode="auto">
            <a:xfrm>
              <a:off x="6932220" y="2026513"/>
              <a:ext cx="194460" cy="155899"/>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3" name="任意形状 32"/>
            <p:cNvSpPr/>
            <p:nvPr/>
          </p:nvSpPr>
          <p:spPr bwMode="auto">
            <a:xfrm>
              <a:off x="6932220" y="2104738"/>
              <a:ext cx="194460" cy="155899"/>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rgbClr val="0A7BE0"/>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30" name="矩形 29"/>
          <p:cNvSpPr/>
          <p:nvPr/>
        </p:nvSpPr>
        <p:spPr bwMode="auto">
          <a:xfrm>
            <a:off x="11451851" y="327168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464646"/>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01</a:t>
            </a:r>
            <a:endParaRPr lang="en-US" altLang="zh-CN" sz="4800" dirty="0">
              <a:solidFill>
                <a:srgbClr val="464646"/>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31" name="矩形 30"/>
          <p:cNvSpPr/>
          <p:nvPr/>
        </p:nvSpPr>
        <p:spPr bwMode="auto">
          <a:xfrm>
            <a:off x="14043766" y="3149594"/>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ea typeface="Alibaba PuHuiTi 3.0 55 Regular" panose="00020600040101010101" pitchFamily="18" charset="-122"/>
              </a:rPr>
              <a:t>数据可视化行业背景</a:t>
            </a:r>
            <a:endParaRPr lang="zh-CN" altLang="en-US" sz="4800" dirty="0">
              <a:solidFill>
                <a:schemeClr val="tx2">
                  <a:lumMod val="75000"/>
                </a:schemeClr>
              </a:solidFill>
              <a:ea typeface="Alibaba PuHuiTi 3.0 55 Regular" panose="00020600040101010101" pitchFamily="18" charset="-122"/>
            </a:endParaRPr>
          </a:p>
        </p:txBody>
      </p:sp>
      <p:grpSp>
        <p:nvGrpSpPr>
          <p:cNvPr id="101" name="组合 100"/>
          <p:cNvGrpSpPr/>
          <p:nvPr/>
        </p:nvGrpSpPr>
        <p:grpSpPr>
          <a:xfrm>
            <a:off x="13089192" y="3789040"/>
            <a:ext cx="389396" cy="468821"/>
            <a:chOff x="13097429" y="5430602"/>
            <a:chExt cx="389396" cy="468821"/>
          </a:xfrm>
        </p:grpSpPr>
        <p:sp>
          <p:nvSpPr>
            <p:cNvPr id="27" name="任意形状 26"/>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8" name="任意形状 27"/>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5" name="矩形 24"/>
          <p:cNvSpPr/>
          <p:nvPr/>
        </p:nvSpPr>
        <p:spPr bwMode="auto">
          <a:xfrm>
            <a:off x="11451851" y="493075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02</a:t>
            </a:r>
            <a:endParaRPr lang="en-US" altLang="zh-CN" sz="4800" dirty="0">
              <a:solidFill>
                <a:srgbClr val="0C7BE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6" name="矩形 25"/>
          <p:cNvSpPr/>
          <p:nvPr/>
        </p:nvSpPr>
        <p:spPr bwMode="auto">
          <a:xfrm>
            <a:off x="14043766" y="4808669"/>
            <a:ext cx="82574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rgbClr val="0A7BE0"/>
                </a:solidFill>
                <a:ea typeface="Alibaba PuHuiTi 3.0 55 Regular" panose="00020600040101010101" pitchFamily="18" charset="-122"/>
              </a:rPr>
              <a:t>数据可视化需求分析</a:t>
            </a:r>
            <a:endParaRPr lang="en-GB" altLang="zh-CN" sz="4800" dirty="0">
              <a:solidFill>
                <a:srgbClr val="0A7BE0"/>
              </a:solidFill>
              <a:ea typeface="Alibaba PuHuiTi 3.0 55 Regular" panose="00020600040101010101" pitchFamily="18" charset="-122"/>
            </a:endParaRPr>
          </a:p>
        </p:txBody>
      </p:sp>
      <p:sp>
        <p:nvSpPr>
          <p:cNvPr id="20" name="矩形 19"/>
          <p:cNvSpPr/>
          <p:nvPr/>
        </p:nvSpPr>
        <p:spPr bwMode="auto">
          <a:xfrm>
            <a:off x="11451851" y="6589832"/>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03</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21" name="矩形 20"/>
          <p:cNvSpPr/>
          <p:nvPr/>
        </p:nvSpPr>
        <p:spPr bwMode="auto">
          <a:xfrm>
            <a:off x="14043766" y="6467745"/>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数据可视化应用场景</a:t>
            </a:r>
            <a:endPar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5" name="矩形 14"/>
          <p:cNvSpPr/>
          <p:nvPr/>
        </p:nvSpPr>
        <p:spPr bwMode="auto">
          <a:xfrm>
            <a:off x="11451851" y="8248907"/>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04</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6" name="矩形 15"/>
          <p:cNvSpPr/>
          <p:nvPr/>
        </p:nvSpPr>
        <p:spPr bwMode="auto">
          <a:xfrm>
            <a:off x="14043766" y="8126820"/>
            <a:ext cx="7537475"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数据可视化岗位要求</a:t>
            </a:r>
            <a:endPar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 name="矩形 9"/>
          <p:cNvSpPr/>
          <p:nvPr/>
        </p:nvSpPr>
        <p:spPr bwMode="auto">
          <a:xfrm>
            <a:off x="11451851" y="9907983"/>
            <a:ext cx="1480297" cy="1480297"/>
          </a:xfrm>
          <a:prstGeom prst="rect">
            <a:avLst/>
          </a:prstGeom>
          <a:noFill/>
          <a:ln w="19050">
            <a:noFill/>
            <a:round/>
          </a:ln>
        </p:spPr>
        <p:txBody>
          <a:bodyPr rot="0" spcFirstLastPara="0" vert="horz" wrap="square" lIns="91440" tIns="45720" rIns="91440" bIns="45720" anchor="ctr" anchorCtr="0" forceAA="0" compatLnSpc="1">
            <a:normAutofit/>
          </a:bodyPr>
          <a:lstStyle/>
          <a:p>
            <a:pPr algn="ctr"/>
            <a:r>
              <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05</a:t>
            </a:r>
            <a:endParaRPr lang="en-US" altLang="zh-CN"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 name="矩形 10"/>
          <p:cNvSpPr/>
          <p:nvPr/>
        </p:nvSpPr>
        <p:spPr bwMode="auto">
          <a:xfrm>
            <a:off x="14043766" y="9785895"/>
            <a:ext cx="8460633" cy="1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数据可视化薪资待遇</a:t>
            </a:r>
            <a:endParaRPr lang="zh-CN" altLang="en-US" sz="4800" dirty="0">
              <a:solidFill>
                <a:schemeClr val="tx2">
                  <a:lumMod val="7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nvGrpSpPr>
          <p:cNvPr id="102" name="组合 101"/>
          <p:cNvGrpSpPr/>
          <p:nvPr/>
        </p:nvGrpSpPr>
        <p:grpSpPr>
          <a:xfrm>
            <a:off x="13097429" y="10413717"/>
            <a:ext cx="389396" cy="468821"/>
            <a:chOff x="13097429" y="5430602"/>
            <a:chExt cx="389396" cy="468821"/>
          </a:xfrm>
        </p:grpSpPr>
        <p:sp>
          <p:nvSpPr>
            <p:cNvPr id="103" name="任意形状 102"/>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4" name="任意形状 103"/>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5" name="组合 104"/>
          <p:cNvGrpSpPr/>
          <p:nvPr/>
        </p:nvGrpSpPr>
        <p:grpSpPr>
          <a:xfrm>
            <a:off x="13097429" y="8754642"/>
            <a:ext cx="389396" cy="468821"/>
            <a:chOff x="13097429" y="5430602"/>
            <a:chExt cx="389396" cy="468821"/>
          </a:xfrm>
        </p:grpSpPr>
        <p:sp>
          <p:nvSpPr>
            <p:cNvPr id="106" name="任意形状 105"/>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07" name="任意形状 106"/>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grpSp>
        <p:nvGrpSpPr>
          <p:cNvPr id="108" name="组合 107"/>
          <p:cNvGrpSpPr/>
          <p:nvPr/>
        </p:nvGrpSpPr>
        <p:grpSpPr>
          <a:xfrm>
            <a:off x="13097429" y="7070167"/>
            <a:ext cx="389396" cy="468821"/>
            <a:chOff x="13097429" y="5430602"/>
            <a:chExt cx="389396" cy="468821"/>
          </a:xfrm>
        </p:grpSpPr>
        <p:sp>
          <p:nvSpPr>
            <p:cNvPr id="109" name="任意形状 108"/>
            <p:cNvSpPr/>
            <p:nvPr/>
          </p:nvSpPr>
          <p:spPr bwMode="auto">
            <a:xfrm>
              <a:off x="13097429" y="5430602"/>
              <a:ext cx="389396" cy="312180"/>
            </a:xfrm>
            <a:custGeom>
              <a:avLst/>
              <a:gdLst>
                <a:gd name="T0" fmla="*/ 0 w 353"/>
                <a:gd name="T1" fmla="*/ 0 h 283"/>
                <a:gd name="T2" fmla="*/ 282 w 353"/>
                <a:gd name="T3" fmla="*/ 283 h 283"/>
                <a:gd name="T4" fmla="*/ 353 w 353"/>
                <a:gd name="T5" fmla="*/ 212 h 283"/>
                <a:gd name="T6" fmla="*/ 141 w 353"/>
                <a:gd name="T7" fmla="*/ 0 h 283"/>
                <a:gd name="T8" fmla="*/ 0 w 353"/>
                <a:gd name="T9" fmla="*/ 0 h 283"/>
              </a:gdLst>
              <a:ahLst/>
              <a:cxnLst>
                <a:cxn ang="0">
                  <a:pos x="T0" y="T1"/>
                </a:cxn>
                <a:cxn ang="0">
                  <a:pos x="T2" y="T3"/>
                </a:cxn>
                <a:cxn ang="0">
                  <a:pos x="T4" y="T5"/>
                </a:cxn>
                <a:cxn ang="0">
                  <a:pos x="T6" y="T7"/>
                </a:cxn>
                <a:cxn ang="0">
                  <a:pos x="T8" y="T9"/>
                </a:cxn>
              </a:cxnLst>
              <a:rect l="0" t="0" r="r" b="b"/>
              <a:pathLst>
                <a:path w="353" h="283">
                  <a:moveTo>
                    <a:pt x="0" y="0"/>
                  </a:moveTo>
                  <a:lnTo>
                    <a:pt x="282" y="283"/>
                  </a:lnTo>
                  <a:lnTo>
                    <a:pt x="353" y="212"/>
                  </a:lnTo>
                  <a:lnTo>
                    <a:pt x="141" y="0"/>
                  </a:lnTo>
                  <a:lnTo>
                    <a:pt x="0" y="0"/>
                  </a:lnTo>
                  <a:close/>
                </a:path>
              </a:pathLst>
            </a:custGeom>
            <a:solidFill>
              <a:schemeClr val="bg2">
                <a:lumMod val="9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110" name="任意形状 109"/>
            <p:cNvSpPr/>
            <p:nvPr/>
          </p:nvSpPr>
          <p:spPr bwMode="auto">
            <a:xfrm>
              <a:off x="13097429" y="5587243"/>
              <a:ext cx="389396" cy="312180"/>
            </a:xfrm>
            <a:custGeom>
              <a:avLst/>
              <a:gdLst>
                <a:gd name="T0" fmla="*/ 0 w 353"/>
                <a:gd name="T1" fmla="*/ 283 h 283"/>
                <a:gd name="T2" fmla="*/ 282 w 353"/>
                <a:gd name="T3" fmla="*/ 0 h 283"/>
                <a:gd name="T4" fmla="*/ 353 w 353"/>
                <a:gd name="T5" fmla="*/ 71 h 283"/>
                <a:gd name="T6" fmla="*/ 141 w 353"/>
                <a:gd name="T7" fmla="*/ 283 h 283"/>
                <a:gd name="T8" fmla="*/ 0 w 353"/>
                <a:gd name="T9" fmla="*/ 283 h 283"/>
              </a:gdLst>
              <a:ahLst/>
              <a:cxnLst>
                <a:cxn ang="0">
                  <a:pos x="T0" y="T1"/>
                </a:cxn>
                <a:cxn ang="0">
                  <a:pos x="T2" y="T3"/>
                </a:cxn>
                <a:cxn ang="0">
                  <a:pos x="T4" y="T5"/>
                </a:cxn>
                <a:cxn ang="0">
                  <a:pos x="T6" y="T7"/>
                </a:cxn>
                <a:cxn ang="0">
                  <a:pos x="T8" y="T9"/>
                </a:cxn>
              </a:cxnLst>
              <a:rect l="0" t="0" r="r" b="b"/>
              <a:pathLst>
                <a:path w="353" h="283">
                  <a:moveTo>
                    <a:pt x="0" y="283"/>
                  </a:moveTo>
                  <a:lnTo>
                    <a:pt x="282" y="0"/>
                  </a:lnTo>
                  <a:lnTo>
                    <a:pt x="353" y="71"/>
                  </a:lnTo>
                  <a:lnTo>
                    <a:pt x="141" y="283"/>
                  </a:lnTo>
                  <a:lnTo>
                    <a:pt x="0" y="283"/>
                  </a:lnTo>
                  <a:close/>
                </a:path>
              </a:pathLst>
            </a:custGeom>
            <a:solidFill>
              <a:schemeClr val="bg2">
                <a:lumMod val="50000"/>
              </a:schemeClr>
            </a:solidFill>
            <a:ln>
              <a:noFill/>
            </a:ln>
          </p:spPr>
          <p:txBody>
            <a:bodyPr vert="horz" wrap="square" lIns="91440" tIns="45720" rIns="91440" bIns="45720" numCol="1" anchor="t" anchorCtr="0" compatLnSpc="1">
              <a:normAutofit fontScale="32500" lnSpcReduction="20000"/>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sz="48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grpSp>
      <p:sp>
        <p:nvSpPr>
          <p:cNvPr id="2" name="任意形状 1"/>
          <p:cNvSpPr/>
          <p:nvPr/>
        </p:nvSpPr>
        <p:spPr bwMode="auto">
          <a:xfrm rot="10800000">
            <a:off x="22050919" y="9129793"/>
            <a:ext cx="2331015" cy="4639500"/>
          </a:xfrm>
          <a:custGeom>
            <a:avLst/>
            <a:gdLst>
              <a:gd name="connsiteX0" fmla="*/ 0 w 864869"/>
              <a:gd name="connsiteY0" fmla="*/ 0 h 1721379"/>
              <a:gd name="connsiteX1" fmla="*/ 864869 w 864869"/>
              <a:gd name="connsiteY1" fmla="*/ 862224 h 1721379"/>
              <a:gd name="connsiteX2" fmla="*/ 475 w 864869"/>
              <a:gd name="connsiteY2" fmla="*/ 1721379 h 1721379"/>
              <a:gd name="connsiteX3" fmla="*/ 0 w 864869"/>
              <a:gd name="connsiteY3" fmla="*/ 1720905 h 1721379"/>
            </a:gdLst>
            <a:ahLst/>
            <a:cxnLst>
              <a:cxn ang="0">
                <a:pos x="connsiteX0" y="connsiteY0"/>
              </a:cxn>
              <a:cxn ang="0">
                <a:pos x="connsiteX1" y="connsiteY1"/>
              </a:cxn>
              <a:cxn ang="0">
                <a:pos x="connsiteX2" y="connsiteY2"/>
              </a:cxn>
              <a:cxn ang="0">
                <a:pos x="connsiteX3" y="connsiteY3"/>
              </a:cxn>
            </a:cxnLst>
            <a:rect l="l" t="t" r="r" b="b"/>
            <a:pathLst>
              <a:path w="864869" h="1721379">
                <a:moveTo>
                  <a:pt x="0" y="0"/>
                </a:moveTo>
                <a:lnTo>
                  <a:pt x="864869" y="862224"/>
                </a:lnTo>
                <a:lnTo>
                  <a:pt x="475" y="1721379"/>
                </a:lnTo>
                <a:lnTo>
                  <a:pt x="0" y="1720905"/>
                </a:lnTo>
                <a:close/>
              </a:path>
            </a:pathLst>
          </a:custGeom>
          <a:solidFill>
            <a:schemeClr val="bg1">
              <a:lumMod val="85000"/>
            </a:schemeClr>
          </a:solidFill>
          <a:ln>
            <a:solidFill>
              <a:schemeClr val="bg1">
                <a:lumMod val="95000"/>
              </a:schemeClr>
            </a:solid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5" name="任意形状 4"/>
          <p:cNvSpPr/>
          <p:nvPr/>
        </p:nvSpPr>
        <p:spPr bwMode="auto">
          <a:xfrm rot="10800000">
            <a:off x="19767851" y="4515389"/>
            <a:ext cx="4646629" cy="6933851"/>
          </a:xfrm>
          <a:custGeom>
            <a:avLst/>
            <a:gdLst>
              <a:gd name="connsiteX0" fmla="*/ 864869 w 1724024"/>
              <a:gd name="connsiteY0" fmla="*/ 0 h 2572646"/>
              <a:gd name="connsiteX1" fmla="*/ 1724024 w 1724024"/>
              <a:gd name="connsiteY1" fmla="*/ 859155 h 2572646"/>
              <a:gd name="connsiteX2" fmla="*/ 0 w 1724024"/>
              <a:gd name="connsiteY2" fmla="*/ 2572646 h 2572646"/>
              <a:gd name="connsiteX3" fmla="*/ 0 w 1724024"/>
              <a:gd name="connsiteY3" fmla="*/ 859596 h 2572646"/>
            </a:gdLst>
            <a:ahLst/>
            <a:cxnLst>
              <a:cxn ang="0">
                <a:pos x="connsiteX0" y="connsiteY0"/>
              </a:cxn>
              <a:cxn ang="0">
                <a:pos x="connsiteX1" y="connsiteY1"/>
              </a:cxn>
              <a:cxn ang="0">
                <a:pos x="connsiteX2" y="connsiteY2"/>
              </a:cxn>
              <a:cxn ang="0">
                <a:pos x="connsiteX3" y="connsiteY3"/>
              </a:cxn>
            </a:cxnLst>
            <a:rect l="l" t="t" r="r" b="b"/>
            <a:pathLst>
              <a:path w="1724024" h="2572646">
                <a:moveTo>
                  <a:pt x="864869" y="0"/>
                </a:moveTo>
                <a:lnTo>
                  <a:pt x="1724024" y="859155"/>
                </a:lnTo>
                <a:lnTo>
                  <a:pt x="0" y="2572646"/>
                </a:lnTo>
                <a:lnTo>
                  <a:pt x="0" y="859596"/>
                </a:lnTo>
                <a:close/>
              </a:path>
            </a:pathLst>
          </a:custGeom>
          <a:solidFill>
            <a:schemeClr val="bg1">
              <a:lumMod val="75000"/>
            </a:schemeClr>
          </a:solidFill>
          <a:ln>
            <a:noFill/>
          </a:ln>
        </p:spPr>
        <p:txBody>
          <a:bodyPr vert="horz" wrap="square" lIns="91440" tIns="45720" rIns="91440" bIns="45720" numCol="1" anchor="t" anchorCtr="0" compatLnSpc="1">
            <a:normAutofit/>
          </a:bodyPr>
          <a:lstStyle>
            <a:defPPr>
              <a:defRPr lang="id-ID"/>
            </a:defPPr>
            <a:lvl1pPr marL="0" algn="l" defTabSz="685800" rtl="0" eaLnBrk="1" latinLnBrk="0" hangingPunct="1">
              <a:defRPr sz="1350" kern="1200">
                <a:solidFill>
                  <a:schemeClr val="tx1"/>
                </a:solidFill>
              </a:defRPr>
            </a:lvl1pPr>
            <a:lvl2pPr marL="342900" algn="l" defTabSz="685800" rtl="0" eaLnBrk="1" latinLnBrk="0" hangingPunct="1">
              <a:defRPr sz="1350" kern="1200">
                <a:solidFill>
                  <a:schemeClr val="tx1"/>
                </a:solidFill>
              </a:defRPr>
            </a:lvl2pPr>
            <a:lvl3pPr marL="685800" algn="l" defTabSz="685800" rtl="0" eaLnBrk="1" latinLnBrk="0" hangingPunct="1">
              <a:defRPr sz="1350" kern="1200">
                <a:solidFill>
                  <a:schemeClr val="tx1"/>
                </a:solidFill>
              </a:defRPr>
            </a:lvl3pPr>
            <a:lvl4pPr marL="1028700" algn="l" defTabSz="685800" rtl="0" eaLnBrk="1" latinLnBrk="0" hangingPunct="1">
              <a:defRPr sz="1350" kern="1200">
                <a:solidFill>
                  <a:schemeClr val="tx1"/>
                </a:solidFill>
              </a:defRPr>
            </a:lvl4pPr>
            <a:lvl5pPr marL="1371600" algn="l" defTabSz="685800" rtl="0" eaLnBrk="1" latinLnBrk="0" hangingPunct="1">
              <a:defRPr sz="1350" kern="1200">
                <a:solidFill>
                  <a:schemeClr val="tx1"/>
                </a:solidFill>
              </a:defRPr>
            </a:lvl5pPr>
            <a:lvl6pPr marL="1714500" algn="l" defTabSz="685800" rtl="0" eaLnBrk="1" latinLnBrk="0" hangingPunct="1">
              <a:defRPr sz="1350" kern="1200">
                <a:solidFill>
                  <a:schemeClr val="tx1"/>
                </a:solidFill>
              </a:defRPr>
            </a:lvl6pPr>
            <a:lvl7pPr marL="2057400" algn="l" defTabSz="685800" rtl="0" eaLnBrk="1" latinLnBrk="0" hangingPunct="1">
              <a:defRPr sz="1350" kern="1200">
                <a:solidFill>
                  <a:schemeClr val="tx1"/>
                </a:solidFill>
              </a:defRPr>
            </a:lvl7pPr>
            <a:lvl8pPr marL="2400300" algn="l" defTabSz="685800" rtl="0" eaLnBrk="1" latinLnBrk="0" hangingPunct="1">
              <a:defRPr sz="1350" kern="1200">
                <a:solidFill>
                  <a:schemeClr val="tx1"/>
                </a:solidFill>
              </a:defRPr>
            </a:lvl8pPr>
            <a:lvl9pPr marL="2743200" algn="l" defTabSz="685800" rtl="0" eaLnBrk="1" latinLnBrk="0" hangingPunct="1">
              <a:defRPr sz="1350" kern="1200">
                <a:solidFill>
                  <a:schemeClr val="tx1"/>
                </a:solidFill>
              </a:defRPr>
            </a:lvl9pPr>
          </a:lstStyle>
          <a:p>
            <a:endParaRPr lang="id-ID"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6"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表格 4"/>
          <p:cNvGraphicFramePr>
            <a:graphicFrameLocks noGrp="1"/>
          </p:cNvGraphicFramePr>
          <p:nvPr/>
        </p:nvGraphicFramePr>
        <p:xfrm>
          <a:off x="2244968" y="2900926"/>
          <a:ext cx="11827871" cy="3535630"/>
        </p:xfrm>
        <a:graphic>
          <a:graphicData uri="http://schemas.openxmlformats.org/drawingml/2006/table">
            <a:tbl>
              <a:tblPr firstRow="1" bandRow="1">
                <a:tableStyleId>{5C22544A-7EE6-4342-B048-85BDC9FD1C3A}</a:tableStyleId>
              </a:tblPr>
              <a:tblGrid>
                <a:gridCol w="1878145"/>
                <a:gridCol w="9949726"/>
              </a:tblGrid>
              <a:tr h="508806">
                <a:tc>
                  <a:txBody>
                    <a:bodyPr/>
                    <a:lstStyle/>
                    <a:p>
                      <a:r>
                        <a:rPr lang="zh-CN" altLang="en-US" sz="2400" dirty="0"/>
                        <a:t>应用行业</a:t>
                      </a:r>
                      <a:endParaRPr lang="zh-CN" altLang="en-US" sz="2400" dirty="0"/>
                    </a:p>
                  </a:txBody>
                  <a:tcPr anchor="ctr"/>
                </a:tc>
                <a:tc>
                  <a:txBody>
                    <a:bodyPr/>
                    <a:lstStyle/>
                    <a:p>
                      <a:r>
                        <a:rPr lang="zh-CN" altLang="en-US" sz="2400" dirty="0"/>
                        <a:t>需求分析</a:t>
                      </a:r>
                      <a:endParaRPr lang="zh-CN" altLang="en-US" sz="2400" dirty="0"/>
                    </a:p>
                  </a:txBody>
                  <a:tcPr anchor="ctr"/>
                </a:tc>
              </a:tr>
              <a:tr h="3026824">
                <a:tc gridSpan="2">
                  <a:txBody>
                    <a:bodyPr/>
                    <a:lstStyle/>
                    <a:p>
                      <a:endParaRPr lang="zh-CN" altLang="en-US" sz="2400" dirty="0"/>
                    </a:p>
                  </a:txBody>
                  <a:tcPr/>
                </a:tc>
                <a:tc hMerge="1">
                  <a:tcPr/>
                </a:tc>
              </a:tr>
            </a:tbl>
          </a:graphicData>
        </a:graphic>
      </p:graphicFrame>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行业需求：不同领域对数据可视化的需求</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2" name="图片 1"/>
          <p:cNvPicPr>
            <a:picLocks noChangeAspect="1"/>
          </p:cNvPicPr>
          <p:nvPr/>
        </p:nvPicPr>
        <p:blipFill rotWithShape="1">
          <a:blip r:embed="rId2"/>
          <a:srcRect t="6880"/>
          <a:stretch>
            <a:fillRect/>
          </a:stretch>
        </p:blipFill>
        <p:spPr>
          <a:xfrm>
            <a:off x="2244968" y="3450283"/>
            <a:ext cx="11827872" cy="9392235"/>
          </a:xfrm>
          <a:prstGeom prst="rect">
            <a:avLst/>
          </a:prstGeom>
        </p:spPr>
      </p:pic>
      <p:sp>
        <p:nvSpPr>
          <p:cNvPr id="37" name="数据分析与可视化结果嵌入"/>
          <p:cNvSpPr txBox="1"/>
          <p:nvPr/>
        </p:nvSpPr>
        <p:spPr>
          <a:xfrm>
            <a:off x="14505814" y="2900926"/>
            <a:ext cx="8019822" cy="9941592"/>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数据洞察</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：数据可视化分析能够将抽象的数据转化为直观的图表，使数据变得更加生动，使决策者能够在短时间内获取关键信息，迅速把握业务现状；</a:t>
            </a:r>
            <a:endPar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即时决策</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：通过将复杂数据转化为直观图表，决策者能够快速了解业务状况和市场趋势，实时监控关键指标，迅速做出明智决策，从而保持竞争优势；</a:t>
            </a:r>
            <a:endPar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a:p>
            <a:pPr marL="457200" indent="-457200">
              <a:lnSpc>
                <a:spcPts val="4740"/>
              </a:lnSpc>
              <a:buFont typeface="Arial" panose="020B0604020202090204" pitchFamily="34" charset="0"/>
              <a:buChar char="•"/>
            </a:pPr>
            <a:r>
              <a:rPr lang="zh-CN" altLang="en-US" sz="3200" b="1"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信息共享</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数据可视化让数据变得更易于传达和共享。通过共享交互式仪表板，团队成员可以快速理解关键指标，并在不同层面进行探索，促进更好的合作和集体决策。</a:t>
            </a:r>
            <a:endPar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aEase 开源项目概览"/>
          <p:cNvSpPr txBox="1"/>
          <p:nvPr/>
        </p:nvSpPr>
        <p:spPr>
          <a:xfrm>
            <a:off x="16826" y="255654"/>
            <a:ext cx="13353341" cy="955906"/>
          </a:xfrm>
          <a:prstGeom prst="rect">
            <a:avLst/>
          </a:prstGeom>
          <a:ln w="12700">
            <a:miter lim="400000"/>
          </a:ln>
        </p:spPr>
        <p:txBody>
          <a:bodyPr lIns="0" tIns="0" rIns="0" bIns="0"/>
          <a:lstStyle>
            <a:lvl1pPr indent="0" defTabSz="914400">
              <a:defRPr sz="5000" b="1">
                <a:solidFill>
                  <a:schemeClr val="accent1"/>
                </a:solidFill>
              </a:defRPr>
            </a:lvl1pPr>
          </a:lstStyle>
          <a:p>
            <a:endParaRPr b="0" dirty="0">
              <a:solidFill>
                <a:srgbClr val="FF0000"/>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sp>
        <p:nvSpPr>
          <p:cNvPr id="7" name="仪表板"/>
          <p:cNvSpPr txBox="1"/>
          <p:nvPr/>
        </p:nvSpPr>
        <p:spPr>
          <a:xfrm>
            <a:off x="16826" y="1440000"/>
            <a:ext cx="24367174"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企业需求：企业对数据可视化功能的需求</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sp>
        <p:nvSpPr>
          <p:cNvPr id="10" name="数据分析与可视化结果嵌入"/>
          <p:cNvSpPr txBox="1"/>
          <p:nvPr/>
        </p:nvSpPr>
        <p:spPr>
          <a:xfrm>
            <a:off x="2283902" y="10892698"/>
            <a:ext cx="19833022" cy="2436715"/>
          </a:xfrm>
          <a:prstGeom prst="rect">
            <a:avLst/>
          </a:prstGeom>
          <a:solidFill>
            <a:schemeClr val="bg1">
              <a:lumMod val="95000"/>
            </a:schemeClr>
          </a:solidFill>
          <a:ln w="34925" cap="flat">
            <a:noFill/>
            <a:miter lim="400000"/>
          </a:ln>
          <a:effectLst/>
        </p:spPr>
        <p:txBody>
          <a:bodyPr wrap="square" lIns="720000" tIns="50800" rIns="50800" bIns="50800" numCol="1" anchor="ctr">
            <a:noAutofit/>
          </a:bodyPr>
          <a:lstStyle/>
          <a:p>
            <a:pPr indent="0">
              <a:lnSpc>
                <a:spcPts val="4740"/>
              </a:lnSpc>
            </a:pP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72.8%</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 的企业最想获得的数据价值是整合多系统数据，打通多系统的数据，解决数据壁垒的问题实现信息透明。</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69.1%</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的企业想要提高报表的输出效率，期望能够更快更准更省事。</a:t>
            </a:r>
            <a:r>
              <a:rPr lang="en-US" altLang="zh-CN"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53.7%</a:t>
            </a:r>
            <a:r>
              <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的企业则希望通过数据分析，辅助企业决策，实现科学化、数据化的决策。</a:t>
            </a:r>
            <a:endParaRPr lang="zh-CN" altLang="en-US" sz="3200" dirty="0">
              <a:solidFill>
                <a:schemeClr val="bg2">
                  <a:lumMod val="25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8" name="图片 7"/>
          <p:cNvPicPr>
            <a:picLocks noChangeAspect="1"/>
          </p:cNvPicPr>
          <p:nvPr/>
        </p:nvPicPr>
        <p:blipFill>
          <a:blip r:embed="rId2"/>
          <a:stretch>
            <a:fillRect/>
          </a:stretch>
        </p:blipFill>
        <p:spPr>
          <a:xfrm>
            <a:off x="4082144" y="3247256"/>
            <a:ext cx="16219712" cy="7198427"/>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仪表板"/>
          <p:cNvSpPr txBox="1"/>
          <p:nvPr/>
        </p:nvSpPr>
        <p:spPr>
          <a:xfrm>
            <a:off x="0" y="1273963"/>
            <a:ext cx="24384000" cy="1107994"/>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algn="ctr"/>
            <a:r>
              <a:rPr lang="zh-CN" altLang="en-US"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rPr>
              <a:t>架构需求：数据可视化平台的功能架构</a:t>
            </a:r>
            <a:endParaRPr lang="en-US" altLang="zh-CN" b="0" dirty="0">
              <a:solidFill>
                <a:schemeClr val="tx2">
                  <a:lumMod val="50000"/>
                </a:schemeClr>
              </a:solidFill>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4" name="DataEase-01.png" descr="DataEase-01.png"/>
          <p:cNvPicPr>
            <a:picLocks noChangeAspect="1"/>
          </p:cNvPicPr>
          <p:nvPr/>
        </p:nvPicPr>
        <p:blipFill>
          <a:blip r:embed="rId1" cstate="screen"/>
          <a:stretch>
            <a:fillRect/>
          </a:stretch>
        </p:blipFill>
        <p:spPr>
          <a:xfrm>
            <a:off x="645536" y="386587"/>
            <a:ext cx="3691907" cy="957570"/>
          </a:xfrm>
          <a:prstGeom prst="rect">
            <a:avLst/>
          </a:prstGeom>
          <a:ln w="12700">
            <a:miter lim="400000"/>
            <a:headEnd/>
            <a:tailEnd/>
          </a:ln>
        </p:spPr>
      </p:pic>
      <p:pic>
        <p:nvPicPr>
          <p:cNvPr id="3" name="图片 2" descr="【架构图】dataease官网-2023（修改）-0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661795" y="2087880"/>
            <a:ext cx="20349210" cy="11450955"/>
          </a:xfrm>
          <a:prstGeom prst="rect">
            <a:avLst/>
          </a:prstGeom>
        </p:spPr>
      </p:pic>
    </p:spTree>
  </p:cSld>
  <p:clrMapOvr>
    <a:masterClrMapping/>
  </p:clrMapOvr>
  <p:transition spd="med"/>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5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5_1"/>
  <p:tag name="KSO_WM_UNIT_FILL_FORE_SCHEMECOLOR_INDEX" val="5"/>
  <p:tag name="KSO_WM_UNIT_FILL_TYPE" val="1"/>
  <p:tag name="KSO_WM_UNIT_LINE_FORE_SCHEMECOLOR_INDEX" val="16"/>
  <p:tag name="KSO_WM_UNIT_LINE_FILL_TYPE" val="2"/>
  <p:tag name="KSO_WM_UNIT_USESOURCEFORMAT_APPLY" val="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0"/>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5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5_1"/>
  <p:tag name="KSO_WM_UNIT_PRESET_TEXT" val="添加标题"/>
  <p:tag name="KSO_WM_UNIT_VALUE" val="6"/>
  <p:tag name="KSO_WM_UNIT_USESOURCEFORMAT_APPLY"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5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5_2"/>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3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3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4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4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0"/>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5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5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77_3*l_h_i*1_1_2"/>
  <p:tag name="KSO_WM_TEMPLATE_CATEGORY" val="diagram"/>
  <p:tag name="KSO_WM_TEMPLATE_INDEX" val="20228077"/>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0"/>
</p:tagLst>
</file>

<file path=ppt/tags/tag3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7_3*l_h_a*1_1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7_3*l_h_i*1_2_1"/>
  <p:tag name="KSO_WM_TEMPLATE_CATEGORY" val="diagram"/>
  <p:tag name="KSO_WM_TEMPLATE_INDEX" val="20228077"/>
  <p:tag name="KSO_WM_UNIT_LAYERLEVEL" val="1_1_1"/>
  <p:tag name="KSO_WM_TAG_VERSION" val="1.0"/>
  <p:tag name="KSO_WM_BEAUTIFY_FLAG" val=""/>
  <p:tag name="KSO_WM_UNIT_LINE_FORE_SCHEMECOLOR_INDEX" val="14"/>
  <p:tag name="KSO_WM_UNIT_LINE_FILL_TYPE"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077_3*l_h_i*1_2_4"/>
  <p:tag name="KSO_WM_TEMPLATE_CATEGORY" val="diagram"/>
  <p:tag name="KSO_WM_TEMPLATE_INDEX" val="20228077"/>
  <p:tag name="KSO_WM_UNIT_LAYERLEVEL" val="1_1_1"/>
  <p:tag name="KSO_WM_TAG_VERSION" val="1.0"/>
  <p:tag name="KSO_WM_BEAUTIFY_FLAG" val=""/>
  <p:tag name="KSO_WM_UNIT_FILL_FORE_SCHEMECOLOR_INDEX" val="6"/>
  <p:tag name="KSO_WM_UNIT_FILL_TYPE" val="1"/>
  <p:tag name="KSO_WM_UNIT_TEXT_FILL_FORE_SCHEMECOLOR_INDEX" val="2"/>
  <p:tag name="KSO_WM_UNIT_TEXT_FILL_TYPE" val="1"/>
</p:tagLst>
</file>

<file path=ppt/tags/tag3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7_3*l_h_a*1_2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077_3*l_h_i*1_3_3"/>
  <p:tag name="KSO_WM_TEMPLATE_CATEGORY" val="diagram"/>
  <p:tag name="KSO_WM_TEMPLATE_INDEX" val="20228077"/>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Lst>
</file>

<file path=ppt/tags/tag3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7_3*l_h_a*1_3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77_3*l_h_i*1_3_2"/>
  <p:tag name="KSO_WM_TEMPLATE_CATEGORY" val="diagram"/>
  <p:tag name="KSO_WM_TEMPLATE_INDEX" val="20228077"/>
  <p:tag name="KSO_WM_UNIT_LAYERLEVEL" val="1_1_1"/>
  <p:tag name="KSO_WM_TAG_VERSION" val="1.0"/>
  <p:tag name="KSO_WM_BEAUTIFY_FLAG" val=""/>
  <p:tag name="KSO_WM_UNIT_LINE_FORE_SCHEMECOLOR_INDEX" val="14"/>
  <p:tag name="KSO_WM_UNIT_LINE_FILL_TYPE" val="2"/>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5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5_1"/>
  <p:tag name="KSO_WM_UNIT_FILL_FORE_SCHEMECOLOR_INDEX" val="5"/>
  <p:tag name="KSO_WM_UNIT_FILL_TYPE" val="1"/>
  <p:tag name="KSO_WM_UNIT_LINE_FORE_SCHEMECOLOR_INDEX" val="16"/>
  <p:tag name="KSO_WM_UNIT_LINE_FILL_TYPE" val="2"/>
  <p:tag name="KSO_WM_UNIT_USESOURCEFORMAT_APPLY" val="0"/>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4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1"/>
  <p:tag name="KSO_WM_UNIT_FILL_FORE_SCHEMECOLOR_INDEX" val="6"/>
  <p:tag name="KSO_WM_UNIT_FILL_TYPE" val="1"/>
  <p:tag name="KSO_WM_UNIT_LINE_FORE_SCHEMECOLOR_INDEX" val="16"/>
  <p:tag name="KSO_WM_UNIT_LINE_FILL_TYPE" val="2"/>
  <p:tag name="KSO_WM_UNIT_USESOURCEFORMAT_APPLY" val="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3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LINE_FORE_SCHEMECOLOR_INDEX" val="16"/>
  <p:tag name="KSO_WM_UNIT_LINE_FILL_TYPE" val="2"/>
  <p:tag name="KSO_WM_UNIT_USESOURCEFORMAT_APPLY"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0"/>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0"/>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0"/>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1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 name="KSO_WM_UNIT_LINE_FORE_SCHEMECOLOR_INDEX" val="16"/>
  <p:tag name="KSO_WM_UNIT_LINE_FILL_TYPE" val="2"/>
  <p:tag name="KSO_WM_UNIT_USESOURCEFORMAT_APPLY" val="0"/>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3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3_1"/>
  <p:tag name="KSO_WM_UNIT_PRESET_TEXT" val="添加标题"/>
  <p:tag name="KSO_WM_UNIT_VALUE" val="7"/>
  <p:tag name="KSO_WM_UNIT_USESOURCEFORMAT_APPLY" val="0"/>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3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3_2"/>
  <p:tag name="KSO_WM_UNIT_USESOURCEFORMAT_APPLY" val="0"/>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4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4_1"/>
  <p:tag name="KSO_WM_UNIT_PRESET_TEXT" val="添加标题"/>
  <p:tag name="KSO_WM_UNIT_VALUE" val="6"/>
  <p:tag name="KSO_WM_UNIT_USESOURCEFORMAT_APPLY" val="0"/>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4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4_2"/>
  <p:tag name="KSO_WM_UNIT_USESOURCEFORMAT_APPLY" val="0"/>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5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5_1"/>
  <p:tag name="KSO_WM_UNIT_PRESET_TEXT" val="添加标题"/>
  <p:tag name="KSO_WM_UNIT_VALUE" val="6"/>
  <p:tag name="KSO_WM_UNIT_USESOURCEFORMAT_APPLY" val="0"/>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5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5_2"/>
  <p:tag name="KSO_WM_UNIT_USESOURCEFORMAT_APPLY" val="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2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3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3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1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1_1"/>
  <p:tag name="KSO_WM_UNIT_PRESET_TEXT" val="添加标题"/>
  <p:tag name="KSO_WM_UNIT_VALUE" val="6"/>
  <p:tag name="KSO_WM_UNIT_USESOURCEFORMAT_APPLY" val="0"/>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4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4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5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5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1"/>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 name="KSO_WM_UNIT_LINE_FORE_SCHEMECOLOR_INDEX" val="16"/>
  <p:tag name="KSO_WM_UNIT_LINE_FILL_TYPE" val="2"/>
  <p:tag name="KSO_WM_UNIT_USESOURCEFORMAT_APPLY" val="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f*1_1_1"/>
  <p:tag name="KSO_WM_TEMPLATE_CATEGORY" val="diagram"/>
  <p:tag name="KSO_WM_TEMPLATE_INDEX" val="20201466"/>
  <p:tag name="KSO_WM_UNIT_LAYERLEVEL" val="1_1_1"/>
  <p:tag name="KSO_WM_TAG_VERSION" val="1.0"/>
  <p:tag name="KSO_WM_BEAUTIFY_FLAG" val="#wm#"/>
  <p:tag name="KSO_WM_DIAGRAM_GROUP_CODE" val="m1-1"/>
  <p:tag name="KSO_WM_UNIT_NOCLEAR" val="0"/>
  <p:tag name="KSO_WM_UNIT_TYPE" val="m_h_f"/>
  <p:tag name="KSO_WM_UNIT_INDEX" val="1_1_1"/>
  <p:tag name="KSO_WM_UNIT_PRESET_TEXT" val="单击此处添加文本具体内容，简明扼要的阐述您的观点。根据需要可酌情增减文字，以便观者准确的理解您传达的思想。"/>
  <p:tag name="KSO_WM_UNIT_VALUE" val="108"/>
  <p:tag name="KSO_WM_UNIT_USESOURCEFORMAT_APPLY"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77_3*l_h_i*1_1_2"/>
  <p:tag name="KSO_WM_TEMPLATE_CATEGORY" val="diagram"/>
  <p:tag name="KSO_WM_TEMPLATE_INDEX" val="20228077"/>
  <p:tag name="KSO_WM_UNIT_LAYERLEVEL" val="1_1_1"/>
  <p:tag name="KSO_WM_TAG_VERSION" val="1.0"/>
  <p:tag name="KSO_WM_BEAUTIFY_FLAG" val=""/>
  <p:tag name="KSO_WM_UNIT_FILL_FORE_SCHEMECOLOR_INDEX" val="5"/>
  <p:tag name="KSO_WM_UNIT_FILL_TYPE" val="1"/>
  <p:tag name="KSO_WM_UNIT_TEXT_FILL_FORE_SCHEMECOLOR_INDEX" val="2"/>
  <p:tag name="KSO_WM_UNIT_TEXT_FILL_TYPE" val="1"/>
</p:tagLst>
</file>

<file path=ppt/tags/tag6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7_3*l_h_a*1_1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7_3*l_h_i*1_2_1"/>
  <p:tag name="KSO_WM_TEMPLATE_CATEGORY" val="diagram"/>
  <p:tag name="KSO_WM_TEMPLATE_INDEX" val="20228077"/>
  <p:tag name="KSO_WM_UNIT_LAYERLEVEL" val="1_1_1"/>
  <p:tag name="KSO_WM_TAG_VERSION" val="1.0"/>
  <p:tag name="KSO_WM_BEAUTIFY_FLAG" val=""/>
  <p:tag name="KSO_WM_UNIT_LINE_FORE_SCHEMECOLOR_INDEX" val="14"/>
  <p:tag name="KSO_WM_UNIT_LINE_FILL_TYPE"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077_3*l_h_i*1_2_4"/>
  <p:tag name="KSO_WM_TEMPLATE_CATEGORY" val="diagram"/>
  <p:tag name="KSO_WM_TEMPLATE_INDEX" val="20228077"/>
  <p:tag name="KSO_WM_UNIT_LAYERLEVEL" val="1_1_1"/>
  <p:tag name="KSO_WM_TAG_VERSION" val="1.0"/>
  <p:tag name="KSO_WM_BEAUTIFY_FLAG" val=""/>
  <p:tag name="KSO_WM_UNIT_FILL_FORE_SCHEMECOLOR_INDEX" val="6"/>
  <p:tag name="KSO_WM_UNIT_FILL_TYPE" val="1"/>
  <p:tag name="KSO_WM_UNIT_TEXT_FILL_FORE_SCHEMECOLOR_INDEX" val="2"/>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1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1_2"/>
  <p:tag name="KSO_WM_UNIT_USESOURCEFORMAT_APPLY" val="0"/>
</p:tagLst>
</file>

<file path=ppt/tags/tag7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7_3*l_h_a*1_2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077_3*l_h_i*1_3_3"/>
  <p:tag name="KSO_WM_TEMPLATE_CATEGORY" val="diagram"/>
  <p:tag name="KSO_WM_TEMPLATE_INDEX" val="20228077"/>
  <p:tag name="KSO_WM_UNIT_LAYERLEVEL" val="1_1_1"/>
  <p:tag name="KSO_WM_TAG_VERSION" val="1.0"/>
  <p:tag name="KSO_WM_BEAUTIFY_FLAG" val=""/>
  <p:tag name="KSO_WM_UNIT_FILL_FORE_SCHEMECOLOR_INDEX" val="7"/>
  <p:tag name="KSO_WM_UNIT_FILL_TYPE" val="1"/>
  <p:tag name="KSO_WM_UNIT_TEXT_FILL_FORE_SCHEMECOLOR_INDEX" val="2"/>
  <p:tag name="KSO_WM_UNIT_TEXT_FILL_TYPE" val="1"/>
</p:tagLst>
</file>

<file path=ppt/tags/tag7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8077_3*l_h_a*1_3_1"/>
  <p:tag name="KSO_WM_TEMPLATE_CATEGORY" val="diagram"/>
  <p:tag name="KSO_WM_TEMPLATE_INDEX" val="20228077"/>
  <p:tag name="KSO_WM_UNIT_LAYERLEVEL" val="1_1_1"/>
  <p:tag name="KSO_WM_TAG_VERSION" val="1.0"/>
  <p:tag name="KSO_WM_BEAUTIFY_FLAG" val=""/>
  <p:tag name="KSO_WM_UNIT_TEXT_FILL_FORE_SCHEMECOLOR_INDEX" val="14"/>
  <p:tag name="KSO_WM_UNIT_TEXT_FILL_TYPE"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8077_3*l_h_i*1_3_2"/>
  <p:tag name="KSO_WM_TEMPLATE_CATEGORY" val="diagram"/>
  <p:tag name="KSO_WM_TEMPLATE_INDEX" val="20228077"/>
  <p:tag name="KSO_WM_UNIT_LAYERLEVEL" val="1_1_1"/>
  <p:tag name="KSO_WM_TAG_VERSION" val="1.0"/>
  <p:tag name="KSO_WM_BEAUTIFY_FLAG" val=""/>
  <p:tag name="KSO_WM_UNIT_LINE_FORE_SCHEMECOLOR_INDEX" val="14"/>
  <p:tag name="KSO_WM_UNIT_LINE_FILL_TYPE" val="2"/>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a*1_2_1"/>
  <p:tag name="KSO_WM_TEMPLATE_CATEGORY" val="diagram"/>
  <p:tag name="KSO_WM_TEMPLATE_INDEX" val="20201466"/>
  <p:tag name="KSO_WM_UNIT_LAYERLEVEL" val="1_1_1"/>
  <p:tag name="KSO_WM_TAG_VERSION" val="1.0"/>
  <p:tag name="KSO_WM_BEAUTIFY_FLAG" val="#wm#"/>
  <p:tag name="KSO_WM_UNIT_ISCONTENTSTITLE" val="0"/>
  <p:tag name="KSO_WM_UNIT_NOCLEAR" val="0"/>
  <p:tag name="KSO_WM_DIAGRAM_GROUP_CODE" val="m1-1"/>
  <p:tag name="KSO_WM_UNIT_TYPE" val="m_h_a"/>
  <p:tag name="KSO_WM_UNIT_INDEX" val="1_2_1"/>
  <p:tag name="KSO_WM_UNIT_PRESET_TEXT" val="添加标题"/>
  <p:tag name="KSO_WM_UNIT_VALUE" val="7"/>
  <p:tag name="KSO_WM_UNIT_USESOURCEFORMAT_APPLY"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66_3*m_h_i*1_2_2"/>
  <p:tag name="KSO_WM_TEMPLATE_CATEGORY" val="diagram"/>
  <p:tag name="KSO_WM_TEMPLATE_INDEX" val="20201466"/>
  <p:tag name="KSO_WM_UNIT_LAYERLEVEL" val="1_1_1"/>
  <p:tag name="KSO_WM_TAG_VERSION" val="1.0"/>
  <p:tag name="KSO_WM_BEAUTIFY_FLAG" val="#wm#"/>
  <p:tag name="KSO_WM_DIAGRAM_GROUP_CODE" val="m1-1"/>
  <p:tag name="KSO_WM_UNIT_TYPE" val="m_h_i"/>
  <p:tag name="KSO_WM_UNIT_INDEX" val="1_2_2"/>
  <p:tag name="KSO_WM_UNIT_USESOURCEFORMAT_APPLY" val="0"/>
</p:tagLst>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A7BE0"/>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A7BE0"/>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4170</Words>
  <Application>WPS 表格</Application>
  <PresentationFormat>自定义</PresentationFormat>
  <Paragraphs>461</Paragraphs>
  <Slides>28</Slides>
  <Notes>23</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28</vt:i4>
      </vt:variant>
    </vt:vector>
  </HeadingPairs>
  <TitlesOfParts>
    <vt:vector size="51" baseType="lpstr">
      <vt:lpstr>Arial</vt:lpstr>
      <vt:lpstr>宋体</vt:lpstr>
      <vt:lpstr>Wingdings</vt:lpstr>
      <vt:lpstr>Helvetica Neue</vt:lpstr>
      <vt:lpstr>Helvetica Neue Medium</vt:lpstr>
      <vt:lpstr>Alibaba PuHuiTi 3.0 55 Regular</vt:lpstr>
      <vt:lpstr>Times Roman</vt:lpstr>
      <vt:lpstr>Times New Roman</vt:lpstr>
      <vt:lpstr>Helvetica</vt:lpstr>
      <vt:lpstr>宋体</vt:lpstr>
      <vt:lpstr>汉仪书宋二KW</vt:lpstr>
      <vt:lpstr>微软雅黑</vt:lpstr>
      <vt:lpstr>汉仪旗黑</vt:lpstr>
      <vt:lpstr>Arial Unicode MS</vt:lpstr>
      <vt:lpstr>微软雅黑</vt:lpstr>
      <vt:lpstr>微软雅黑 Light</vt:lpstr>
      <vt:lpstr>Calibri</vt:lpstr>
      <vt:lpstr>-apple-system</vt:lpstr>
      <vt:lpstr>Thonburi</vt:lpstr>
      <vt:lpstr>Trebuchet MS</vt:lpstr>
      <vt:lpstr>汉仪中黑KW</vt:lpstr>
      <vt:lpstr>Helvetica Neue</vt:lpstr>
      <vt:lpstr>21_BasicWhite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505</cp:revision>
  <dcterms:created xsi:type="dcterms:W3CDTF">2024-06-27T01:55:35Z</dcterms:created>
  <dcterms:modified xsi:type="dcterms:W3CDTF">2024-06-27T01:55:35Z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B31D6E367A4F73328BB07B65637C04AC</vt:lpwstr>
  </property>
  <property fmtid="{D5CDD505-2E9C-101B-9397-08002B2CF9AE}" pid="3" name="KSOProductBuildVer">
    <vt:lpwstr>2052-6.5.2.8766</vt:lpwstr>
  </property>
</Properties>
</file>